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8" r:id="rId3"/>
    <p:sldId id="274" r:id="rId4"/>
    <p:sldId id="279" r:id="rId5"/>
    <p:sldId id="272" r:id="rId6"/>
    <p:sldId id="273" r:id="rId7"/>
    <p:sldId id="308" r:id="rId8"/>
    <p:sldId id="257" r:id="rId9"/>
    <p:sldId id="301" r:id="rId10"/>
    <p:sldId id="302" r:id="rId11"/>
    <p:sldId id="299" r:id="rId12"/>
    <p:sldId id="261" r:id="rId13"/>
    <p:sldId id="327" r:id="rId14"/>
    <p:sldId id="313" r:id="rId15"/>
    <p:sldId id="312" r:id="rId16"/>
    <p:sldId id="307" r:id="rId17"/>
    <p:sldId id="314" r:id="rId18"/>
    <p:sldId id="310" r:id="rId19"/>
    <p:sldId id="306" r:id="rId20"/>
    <p:sldId id="303" r:id="rId21"/>
    <p:sldId id="311" r:id="rId22"/>
    <p:sldId id="315" r:id="rId23"/>
    <p:sldId id="287" r:id="rId24"/>
    <p:sldId id="300" r:id="rId25"/>
    <p:sldId id="282" r:id="rId26"/>
    <p:sldId id="283" r:id="rId27"/>
    <p:sldId id="285" r:id="rId28"/>
    <p:sldId id="289" r:id="rId29"/>
    <p:sldId id="288" r:id="rId30"/>
    <p:sldId id="291" r:id="rId31"/>
    <p:sldId id="284" r:id="rId32"/>
    <p:sldId id="290" r:id="rId33"/>
    <p:sldId id="293" r:id="rId34"/>
    <p:sldId id="294" r:id="rId35"/>
    <p:sldId id="295" r:id="rId36"/>
    <p:sldId id="270" r:id="rId37"/>
    <p:sldId id="317" r:id="rId38"/>
    <p:sldId id="318" r:id="rId39"/>
    <p:sldId id="319" r:id="rId40"/>
    <p:sldId id="320" r:id="rId41"/>
    <p:sldId id="321" r:id="rId42"/>
    <p:sldId id="323" r:id="rId43"/>
    <p:sldId id="324" r:id="rId44"/>
    <p:sldId id="325" r:id="rId45"/>
    <p:sldId id="326" r:id="rId4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642857142857142E-2"/>
          <c:y val="0.16109901379645242"/>
          <c:w val="0.96071428571428574"/>
          <c:h val="0.7101182451791577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.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explosion val="26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Hoja1!$A$2:$A$3</c:f>
              <c:strCache>
                <c:ptCount val="2"/>
                <c:pt idx="0">
                  <c:v>Por qué quieren</c:v>
                </c:pt>
                <c:pt idx="1">
                  <c:v>Por qué no pueden independizarse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23.6</c:v>
                </c:pt>
                <c:pt idx="1">
                  <c:v>76.400000000000006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8449886988895021"/>
          <c:w val="0.99829457255343068"/>
          <c:h val="0.115501130111049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 Light Condensed" panose="020B0502040204020203" pitchFamily="34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3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89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421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613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98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74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69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60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574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73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073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564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202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150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986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552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982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291A299-6C72-4D18-A000-302661110C56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AB90B3-5F38-461E-8C10-BDECE4C4A8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26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revolucionintegral.org/procesos-migratorios-como-forma-de-vida-y-existencia-para-el-poder-tardofranquismo-regimen-del-78-y-progresism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rtudyrevolucion.org/numeros-de-la-revista/numero-3-junio-2023/1344212_hablemos-con-propiedad-del-problema-que-nos-okupa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rtudyrevolucion.org/numeros-de-la-revista/numero-9-diciembre-2023/1572333_me-manifiesto-contra-las-manifestaciones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www.youtube.com/watch?v=bkVErGoLn6I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www.editorialbagauda.com/product/6896089/vida-comunal-y-transformacion-la-comunidad-integral-revolucionari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45330" y="1834632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ES" b="1" dirty="0" smtClean="0">
                <a:latin typeface="Bahnschrift Light Condensed" panose="020B0502040204020203" pitchFamily="34" charset="0"/>
              </a:rPr>
              <a:t>El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PROBLEMA de la VIVIENDA</a:t>
            </a:r>
            <a:br>
              <a:rPr lang="es-ES" b="1" dirty="0" smtClean="0">
                <a:latin typeface="Bahnschrift Light Condensed" panose="020B0502040204020203" pitchFamily="34" charset="0"/>
              </a:rPr>
            </a:br>
            <a:r>
              <a:rPr lang="es-ES" b="1" dirty="0" smtClean="0">
                <a:latin typeface="Bahnschrift Light Condensed" panose="020B0502040204020203" pitchFamily="34" charset="0"/>
              </a:rPr>
              <a:t>        Causas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dirty="0">
                <a:latin typeface="Bahnschrift Light Condensed" panose="020B0502040204020203" pitchFamily="34" charset="0"/>
              </a:rPr>
              <a:t>y </a:t>
            </a:r>
            <a:r>
              <a:rPr lang="es-ES" b="1" dirty="0">
                <a:latin typeface="Bahnschrift Light Condensed" panose="020B0502040204020203" pitchFamily="34" charset="0"/>
              </a:rPr>
              <a:t>Soluciones</a:t>
            </a:r>
            <a:r>
              <a:rPr lang="es-ES" dirty="0" smtClean="0">
                <a:latin typeface="Bahnschrift Light Condensed" panose="020B0502040204020203" pitchFamily="34" charset="0"/>
              </a:rPr>
              <a:t/>
            </a:r>
            <a:br>
              <a:rPr lang="es-ES" dirty="0" smtClean="0">
                <a:latin typeface="Bahnschrift Light Condensed" panose="020B0502040204020203" pitchFamily="34" charset="0"/>
              </a:rPr>
            </a:b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78467" y="3650163"/>
            <a:ext cx="9144000" cy="1655762"/>
          </a:xfrm>
        </p:spPr>
        <p:txBody>
          <a:bodyPr>
            <a:normAutofit fontScale="92500" lnSpcReduction="20000"/>
          </a:bodyPr>
          <a:lstStyle/>
          <a:p>
            <a:endParaRPr lang="es-ES" sz="3500" dirty="0" smtClean="0"/>
          </a:p>
          <a:p>
            <a:pPr algn="l"/>
            <a:r>
              <a:rPr lang="es-ES" sz="3000" dirty="0" smtClean="0">
                <a:latin typeface="Bahnschrift Light Condensed" panose="020B0502040204020203" pitchFamily="34" charset="0"/>
              </a:rPr>
              <a:t>        Antonio Hidalgo Diego</a:t>
            </a:r>
          </a:p>
          <a:p>
            <a:pPr algn="l"/>
            <a:r>
              <a:rPr lang="es-ES" sz="3500" b="1" dirty="0" err="1" smtClean="0">
                <a:latin typeface="Bahnschrift Light Condensed" panose="020B0502040204020203" pitchFamily="34" charset="0"/>
              </a:rPr>
              <a:t>Associació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 </a:t>
            </a:r>
            <a:r>
              <a:rPr lang="es-ES" sz="3500" b="1" dirty="0" err="1" smtClean="0">
                <a:latin typeface="Bahnschrift Light Condensed" panose="020B0502040204020203" pitchFamily="34" charset="0"/>
              </a:rPr>
              <a:t>Bagauda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 Catalana</a:t>
            </a:r>
            <a:endParaRPr lang="es-ES" sz="3500" b="1" dirty="0"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11 pueblos de piedra para disfrutar una arquitectura difer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196" y="4446872"/>
            <a:ext cx="3857804" cy="241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día del Vallés, el último bastión de la vivienda protegida en España, cae  al mercado libre | El PAÍS Exprés | EL PAÍ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107782" cy="297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23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127182" y="1241660"/>
            <a:ext cx="79985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b="1" dirty="0" smtClean="0">
                <a:latin typeface="Bahnschrift Light Condensed" panose="020B0502040204020203" pitchFamily="34" charset="0"/>
              </a:rPr>
              <a:t>I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¿EXISTE el PROBLEMA de la VIVIENDA?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136" y="2967217"/>
            <a:ext cx="2070685" cy="296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5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500" b="1" dirty="0" smtClean="0">
                <a:latin typeface="Bahnschrift Light Condensed" panose="020B0502040204020203" pitchFamily="34" charset="0"/>
              </a:rPr>
              <a:t>¿Se puede PAGAR un ALQUILER? </a:t>
            </a:r>
            <a:r>
              <a:rPr lang="es-ES" sz="4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45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2226811924"/>
              </p:ext>
            </p:extLst>
          </p:nvPr>
        </p:nvGraphicFramePr>
        <p:xfrm>
          <a:off x="2539999" y="2556932"/>
          <a:ext cx="7112000" cy="3385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1058779" y="2796838"/>
            <a:ext cx="376909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latin typeface="Bahnschrift Light Condensed" panose="020B0502040204020203" pitchFamily="34" charset="0"/>
              </a:rPr>
              <a:t>¿Qué </a:t>
            </a:r>
            <a:r>
              <a:rPr lang="es-ES" sz="2500" b="1" dirty="0" smtClean="0">
                <a:latin typeface="Bahnschrift Light Condensed" panose="020B0502040204020203" pitchFamily="34" charset="0"/>
              </a:rPr>
              <a:t>porcentaje del SALARIO               </a:t>
            </a:r>
            <a:r>
              <a:rPr lang="es-ES" sz="2500" dirty="0" smtClean="0">
                <a:latin typeface="Bahnschrift Light Condensed" panose="020B0502040204020203" pitchFamily="34" charset="0"/>
              </a:rPr>
              <a:t>de una persona se destina a </a:t>
            </a:r>
            <a:r>
              <a:rPr lang="es-ES" sz="2500" b="1" dirty="0" smtClean="0">
                <a:latin typeface="Bahnschrift Light Condensed" panose="020B0502040204020203" pitchFamily="34" charset="0"/>
              </a:rPr>
              <a:t>                             pagar un ALQUILER </a:t>
            </a:r>
            <a:r>
              <a:rPr lang="es-ES" sz="2500" dirty="0" smtClean="0">
                <a:latin typeface="Bahnschrift Light Condensed" panose="020B0502040204020203" pitchFamily="34" charset="0"/>
              </a:rPr>
              <a:t>promedio                  en </a:t>
            </a:r>
            <a:r>
              <a:rPr lang="es-ES" sz="2500" b="1" dirty="0" smtClean="0">
                <a:latin typeface="Bahnschrift Light Condensed" panose="020B0502040204020203" pitchFamily="34" charset="0"/>
              </a:rPr>
              <a:t>BARCELONA?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              86 %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95401" y="5573108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Fuente: </a:t>
            </a:r>
            <a:r>
              <a:rPr lang="es-ES" dirty="0" err="1" smtClean="0"/>
              <a:t>Ajuntament</a:t>
            </a:r>
            <a:r>
              <a:rPr lang="es-ES" dirty="0" smtClean="0"/>
              <a:t> de Barcelona</a:t>
            </a:r>
            <a:endParaRPr lang="es-ES" dirty="0"/>
          </a:p>
        </p:txBody>
      </p:sp>
      <p:sp>
        <p:nvSpPr>
          <p:cNvPr id="9" name="Llamada ovalada 8"/>
          <p:cNvSpPr/>
          <p:nvPr/>
        </p:nvSpPr>
        <p:spPr>
          <a:xfrm>
            <a:off x="8152236" y="2691683"/>
            <a:ext cx="2695473" cy="145680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8703712" y="2796838"/>
            <a:ext cx="267582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solidFill>
                  <a:schemeClr val="bg1"/>
                </a:solidFill>
              </a:rPr>
              <a:t>¡Solo cobro </a:t>
            </a:r>
          </a:p>
          <a:p>
            <a:r>
              <a:rPr lang="es-ES" sz="2500" dirty="0" smtClean="0">
                <a:solidFill>
                  <a:schemeClr val="bg1"/>
                </a:solidFill>
              </a:rPr>
              <a:t>7.000 euros </a:t>
            </a:r>
          </a:p>
          <a:p>
            <a:r>
              <a:rPr lang="es-ES" sz="2500" dirty="0" smtClean="0">
                <a:solidFill>
                  <a:schemeClr val="bg1"/>
                </a:solidFill>
              </a:rPr>
              <a:t>al mes!</a:t>
            </a:r>
            <a:endParaRPr lang="es-ES" sz="2500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888" y="2556932"/>
            <a:ext cx="2873583" cy="339290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8152236" y="5303506"/>
            <a:ext cx="33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Isabel Rodríguez García</a:t>
            </a:r>
          </a:p>
          <a:p>
            <a:r>
              <a:rPr lang="es-ES" dirty="0" smtClean="0"/>
              <a:t>Ministra de Vivienda y empoderada.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602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1001383"/>
            <a:ext cx="9601196" cy="1303867"/>
          </a:xfrm>
        </p:spPr>
        <p:txBody>
          <a:bodyPr/>
          <a:lstStyle/>
          <a:p>
            <a:pPr algn="l"/>
            <a:r>
              <a:rPr lang="es-ES" b="1" dirty="0" smtClean="0">
                <a:latin typeface="Bahnschrift Light Condensed" panose="020B0502040204020203" pitchFamily="34" charset="0"/>
              </a:rPr>
              <a:t> ¿Se </a:t>
            </a:r>
            <a:r>
              <a:rPr lang="es-ES" b="1" dirty="0">
                <a:latin typeface="Bahnschrift Light Condensed" panose="020B0502040204020203" pitchFamily="34" charset="0"/>
              </a:rPr>
              <a:t>puede PAGAR </a:t>
            </a:r>
            <a:r>
              <a:rPr lang="es-ES" b="1" dirty="0" smtClean="0">
                <a:latin typeface="Bahnschrift Light Condensed" panose="020B0502040204020203" pitchFamily="34" charset="0"/>
              </a:rPr>
              <a:t>una HIPOTECA? </a:t>
            </a:r>
            <a:r>
              <a:rPr lang="es-ES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r>
              <a:rPr lang="es-ES" b="1" dirty="0" smtClean="0">
                <a:latin typeface="Bahnschrift Light Condensed" panose="020B0502040204020203" pitchFamily="34" charset="0"/>
              </a:rPr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600" dirty="0" smtClean="0">
                <a:latin typeface="Bahnschrift Light Condensed" panose="020B0502040204020203" pitchFamily="34" charset="0"/>
              </a:rPr>
              <a:t>Un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PISO pequeño</a:t>
            </a:r>
            <a:r>
              <a:rPr lang="es-ES" sz="2600" dirty="0" smtClean="0">
                <a:latin typeface="Bahnschrift Light Condensed" panose="020B0502040204020203" pitchFamily="34" charset="0"/>
              </a:rPr>
              <a:t> (usado, </a:t>
            </a:r>
            <a:r>
              <a:rPr lang="es-ES" sz="2600" dirty="0">
                <a:latin typeface="Bahnschrift Light Condensed" panose="020B0502040204020203" pitchFamily="34" charset="0"/>
              </a:rPr>
              <a:t>70 m²) </a:t>
            </a:r>
            <a:r>
              <a:rPr lang="es-ES" sz="2600" dirty="0" smtClean="0">
                <a:latin typeface="Bahnschrift Light Condensed" panose="020B0502040204020203" pitchFamily="34" charset="0"/>
              </a:rPr>
              <a:t>en la ciudad de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Barcelona</a:t>
            </a:r>
            <a:r>
              <a:rPr lang="es-ES" sz="2600" dirty="0" smtClean="0">
                <a:latin typeface="Bahnschrift Light Condensed" panose="020B0502040204020203" pitchFamily="34" charset="0"/>
              </a:rPr>
              <a:t>                                                                    cuesta entre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300.000 y 400.000 euros</a:t>
            </a:r>
            <a:r>
              <a:rPr lang="es-ES" sz="2600" dirty="0">
                <a:latin typeface="Bahnschrift Light Condensed" panose="020B0502040204020203" pitchFamily="34" charset="0"/>
              </a:rPr>
              <a:t>.</a:t>
            </a:r>
            <a:r>
              <a:rPr lang="es-ES" sz="2600" dirty="0" smtClean="0">
                <a:latin typeface="Bahnschrift Light Condensed" panose="020B0502040204020203" pitchFamily="34" charset="0"/>
              </a:rPr>
              <a:t>                                                                                  [Fuentes: Idealista y </a:t>
            </a:r>
            <a:r>
              <a:rPr lang="es-ES" sz="2600" dirty="0" err="1" smtClean="0">
                <a:latin typeface="Bahnschrift Light Condensed" panose="020B0502040204020203" pitchFamily="34" charset="0"/>
              </a:rPr>
              <a:t>Ajuntament</a:t>
            </a:r>
            <a:r>
              <a:rPr lang="es-ES" sz="2600" dirty="0" smtClean="0">
                <a:latin typeface="Bahnschrift Light Condensed" panose="020B0502040204020203" pitchFamily="34" charset="0"/>
              </a:rPr>
              <a:t> de Barcelona] </a:t>
            </a:r>
            <a:endParaRPr lang="es-ES" sz="2600" dirty="0">
              <a:latin typeface="Bahnschrift Light Condensed" panose="020B0502040204020203" pitchFamily="34" charset="0"/>
            </a:endParaRPr>
          </a:p>
          <a:p>
            <a:r>
              <a:rPr lang="es-ES" sz="2600" dirty="0" smtClean="0">
                <a:latin typeface="Bahnschrift Light Condensed" panose="020B0502040204020203" pitchFamily="34" charset="0"/>
              </a:rPr>
              <a:t>Por un piso de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350.000 euros</a:t>
            </a:r>
            <a:r>
              <a:rPr lang="es-ES" sz="2600" dirty="0" smtClean="0">
                <a:latin typeface="Bahnschrift Light Condensed" panose="020B0502040204020203" pitchFamily="34" charset="0"/>
              </a:rPr>
              <a:t>, el comprador debería                                                                   aportar un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AHORRO </a:t>
            </a:r>
            <a:r>
              <a:rPr lang="es-ES" sz="2600" dirty="0" smtClean="0">
                <a:latin typeface="Bahnschrift Light Condensed" panose="020B0502040204020203" pitchFamily="34" charset="0"/>
              </a:rPr>
              <a:t>de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 105.000 euros</a:t>
            </a:r>
            <a:r>
              <a:rPr lang="es-ES" sz="2600" dirty="0" smtClean="0">
                <a:latin typeface="Bahnschrift Light Condensed" panose="020B0502040204020203" pitchFamily="34" charset="0"/>
              </a:rPr>
              <a:t> (20% + gastos). </a:t>
            </a:r>
            <a:endParaRPr lang="es-ES" sz="2600" dirty="0">
              <a:latin typeface="Bahnschrift Light Condensed" panose="020B0502040204020203" pitchFamily="34" charset="0"/>
            </a:endParaRPr>
          </a:p>
          <a:p>
            <a:r>
              <a:rPr lang="es-ES" sz="2600" dirty="0" smtClean="0">
                <a:latin typeface="Bahnschrift Light Condensed" panose="020B0502040204020203" pitchFamily="34" charset="0"/>
              </a:rPr>
              <a:t>La cuota mensual de la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HIPOTECA </a:t>
            </a:r>
            <a:r>
              <a:rPr lang="es-ES" sz="2600" dirty="0" smtClean="0">
                <a:latin typeface="Bahnschrift Light Condensed" panose="020B0502040204020203" pitchFamily="34" charset="0"/>
              </a:rPr>
              <a:t>a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 25 años</a:t>
            </a:r>
            <a:r>
              <a:rPr lang="es-ES" sz="2600" dirty="0" smtClean="0">
                <a:latin typeface="Bahnschrift Light Condensed" panose="020B0502040204020203" pitchFamily="34" charset="0"/>
              </a:rPr>
              <a:t> sería (si el banco concede el préstamo) de unos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1.330 euros al mes</a:t>
            </a:r>
            <a:r>
              <a:rPr lang="es-ES" sz="2600" dirty="0" smtClean="0">
                <a:latin typeface="Bahnschrift Light Condensed" panose="020B0502040204020203" pitchFamily="34" charset="0"/>
              </a:rPr>
              <a:t>, es decir, el </a:t>
            </a:r>
            <a:r>
              <a:rPr lang="es-ES" sz="2600" b="1" dirty="0" smtClean="0">
                <a:latin typeface="Bahnschrift Light Condensed" panose="020B0502040204020203" pitchFamily="34" charset="0"/>
              </a:rPr>
              <a:t>SALARIO MÍNIMO</a:t>
            </a:r>
            <a:r>
              <a:rPr lang="es-ES" sz="2600" dirty="0" smtClean="0">
                <a:latin typeface="Bahnschrift Light Condensed" panose="020B0502040204020203" pitchFamily="34" charset="0"/>
              </a:rPr>
              <a:t>.</a:t>
            </a:r>
            <a:endParaRPr lang="es-ES" sz="2600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368" y="1260897"/>
            <a:ext cx="2521820" cy="3109500"/>
          </a:xfrm>
          <a:prstGeom prst="rect">
            <a:avLst/>
          </a:prstGeom>
        </p:spPr>
      </p:pic>
      <p:sp>
        <p:nvSpPr>
          <p:cNvPr id="5" name="Llamada rectangular redondeada 4"/>
          <p:cNvSpPr/>
          <p:nvPr/>
        </p:nvSpPr>
        <p:spPr>
          <a:xfrm>
            <a:off x="9286156" y="322921"/>
            <a:ext cx="1764194" cy="111654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9552800" y="299318"/>
            <a:ext cx="168496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dirty="0" smtClean="0">
                <a:solidFill>
                  <a:schemeClr val="bg1"/>
                </a:solidFill>
              </a:rPr>
              <a:t>¡Yo solo   tengo 19 pisos!</a:t>
            </a:r>
            <a:endParaRPr lang="es-ES" sz="23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219975" y="4445245"/>
            <a:ext cx="3205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Gran Wyoming, héroe de la clase obrera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2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es-ES" b="1" dirty="0" smtClean="0">
                <a:latin typeface="Bahnschrift Light Condensed" panose="020B0502040204020203" pitchFamily="34" charset="0"/>
              </a:rPr>
              <a:t> ¿Dónde viven los JÓVENES?</a:t>
            </a:r>
            <a:endParaRPr lang="es-ES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48516"/>
            <a:ext cx="9601196" cy="3318936"/>
          </a:xfrm>
        </p:spPr>
        <p:txBody>
          <a:bodyPr/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915" y="2677977"/>
            <a:ext cx="4229100" cy="26955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677978"/>
            <a:ext cx="4469243" cy="2695575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8235215" y="5565216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Fuentes: INE y </a:t>
            </a:r>
            <a:r>
              <a:rPr lang="es-ES" dirty="0" err="1" smtClean="0"/>
              <a:t>Eurostat</a:t>
            </a:r>
            <a:endParaRPr lang="es-ES" dirty="0"/>
          </a:p>
        </p:txBody>
      </p:sp>
      <p:pic>
        <p:nvPicPr>
          <p:cNvPr id="8194" name="Picture 2" descr="VIVA ESPAÑA! 🇪🇸 ¡VIVA SU FÚTBOL! ⚽️ España suma su segundo mundial tras  ganarle a la Argentina de Lionel Messi. Pero hoy no solo ganó España, ganó  el fútbol, pues han sid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09" y="702644"/>
            <a:ext cx="1322833" cy="165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1295401" y="1357066"/>
            <a:ext cx="22563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¡VIVA ESPAÑA!</a:t>
            </a:r>
            <a:endParaRPr lang="es-ES" sz="3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98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latin typeface="Bahnschrift Light Condensed" panose="020B0502040204020203" pitchFamily="34" charset="0"/>
              </a:rPr>
              <a:t>                       ¿POR QUÉ viven con sus padres?</a:t>
            </a:r>
            <a:endParaRPr lang="es-ES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548092128"/>
              </p:ext>
            </p:extLst>
          </p:nvPr>
        </p:nvGraphicFramePr>
        <p:xfrm>
          <a:off x="2882562" y="2556932"/>
          <a:ext cx="7112000" cy="3385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9549864" y="2783996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Fuente: INE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714294" y="2783996"/>
            <a:ext cx="20926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 b="1" dirty="0" smtClean="0">
                <a:latin typeface="Bahnschrift Light Condensed" panose="020B0502040204020203" pitchFamily="34" charset="0"/>
              </a:rPr>
              <a:t>23%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 </a:t>
            </a:r>
            <a:r>
              <a:rPr lang="es-ES" sz="5000" dirty="0" smtClean="0">
                <a:latin typeface="Bahnschrift Light Condensed" panose="020B0502040204020203" pitchFamily="34" charset="0"/>
              </a:rPr>
              <a:t>vs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77%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pic>
        <p:nvPicPr>
          <p:cNvPr id="9218" name="Picture 2" descr="https://s3.noticiastrabajo.es/uploads/images/2023/11/imposibilidad-emancipacion-joven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3" y="708780"/>
            <a:ext cx="3018528" cy="169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94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924380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¿Se está CONCENTRANDO la PROPIEDAD? </a:t>
            </a:r>
            <a:r>
              <a:rPr lang="es-ES" sz="4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Sí</a:t>
            </a:r>
            <a:endParaRPr lang="es-ES" sz="4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63980" y="2555381"/>
            <a:ext cx="9601196" cy="3318936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hogares en PROPIEDAD</a:t>
            </a:r>
            <a:r>
              <a:rPr lang="es-ES" dirty="0" smtClean="0">
                <a:latin typeface="Bahnschrift Light Condensed" panose="020B0502040204020203" pitchFamily="34" charset="0"/>
              </a:rPr>
              <a:t> han descendido del</a:t>
            </a:r>
            <a:r>
              <a:rPr lang="es-ES" b="1" dirty="0" smtClean="0">
                <a:latin typeface="Bahnschrift Light Condensed" panose="020B0502040204020203" pitchFamily="34" charset="0"/>
              </a:rPr>
              <a:t> 80%</a:t>
            </a:r>
            <a:r>
              <a:rPr lang="es-ES" dirty="0" smtClean="0">
                <a:latin typeface="Bahnschrift Light Condensed" panose="020B0502040204020203" pitchFamily="34" charset="0"/>
              </a:rPr>
              <a:t> al </a:t>
            </a:r>
            <a:r>
              <a:rPr lang="es-ES" b="1" dirty="0" smtClean="0">
                <a:latin typeface="Bahnschrift Light Condensed" panose="020B0502040204020203" pitchFamily="34" charset="0"/>
              </a:rPr>
              <a:t>63%</a:t>
            </a:r>
            <a:r>
              <a:rPr lang="es-ES" dirty="0" smtClean="0">
                <a:latin typeface="Bahnschrift Light Condensed" panose="020B0502040204020203" pitchFamily="34" charset="0"/>
              </a:rPr>
              <a:t> en los últimos 14 años.</a:t>
            </a:r>
          </a:p>
          <a:p>
            <a:r>
              <a:rPr lang="es-ES" dirty="0">
                <a:latin typeface="Bahnschrift Light Condensed" panose="020B0502040204020203" pitchFamily="34" charset="0"/>
              </a:rPr>
              <a:t>Los </a:t>
            </a:r>
            <a:r>
              <a:rPr lang="es-ES" b="1" dirty="0">
                <a:latin typeface="Bahnschrift Light Condensed" panose="020B0502040204020203" pitchFamily="34" charset="0"/>
              </a:rPr>
              <a:t>hogares en </a:t>
            </a:r>
            <a:r>
              <a:rPr lang="es-ES" b="1" dirty="0" smtClean="0">
                <a:latin typeface="Bahnschrift Light Condensed" panose="020B0502040204020203" pitchFamily="34" charset="0"/>
              </a:rPr>
              <a:t>ALQUILER</a:t>
            </a:r>
            <a:r>
              <a:rPr lang="es-ES" dirty="0" smtClean="0">
                <a:latin typeface="Bahnschrift Light Condensed" panose="020B0502040204020203" pitchFamily="34" charset="0"/>
              </a:rPr>
              <a:t> se han incrementado </a:t>
            </a:r>
            <a:r>
              <a:rPr lang="es-ES" dirty="0">
                <a:latin typeface="Bahnschrift Light Condensed" panose="020B0502040204020203" pitchFamily="34" charset="0"/>
              </a:rPr>
              <a:t>del</a:t>
            </a:r>
            <a:r>
              <a:rPr lang="es-ES" b="1" dirty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11%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dirty="0">
                <a:latin typeface="Bahnschrift Light Condensed" panose="020B0502040204020203" pitchFamily="34" charset="0"/>
              </a:rPr>
              <a:t>al </a:t>
            </a:r>
            <a:r>
              <a:rPr lang="es-ES" b="1" dirty="0" smtClean="0">
                <a:latin typeface="Bahnschrift Light Condensed" panose="020B0502040204020203" pitchFamily="34" charset="0"/>
              </a:rPr>
              <a:t>20%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dirty="0">
                <a:latin typeface="Bahnschrift Light Condensed" panose="020B0502040204020203" pitchFamily="34" charset="0"/>
              </a:rPr>
              <a:t>en los últimos 14 años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PROPIETARIOS de 4 inmuebles</a:t>
            </a:r>
            <a:r>
              <a:rPr lang="es-ES" dirty="0" smtClean="0">
                <a:latin typeface="Bahnschrift Light Condensed" panose="020B0502040204020203" pitchFamily="34" charset="0"/>
              </a:rPr>
              <a:t> han aumentado un </a:t>
            </a:r>
            <a:r>
              <a:rPr lang="es-ES" b="1" dirty="0" smtClean="0">
                <a:latin typeface="Bahnschrift Light Condensed" panose="020B0502040204020203" pitchFamily="34" charset="0"/>
              </a:rPr>
              <a:t>32%</a:t>
            </a:r>
            <a:r>
              <a:rPr lang="es-ES" dirty="0" smtClean="0">
                <a:latin typeface="Bahnschrift Light Condensed" panose="020B0502040204020203" pitchFamily="34" charset="0"/>
              </a:rPr>
              <a:t> y los de más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5</a:t>
            </a:r>
            <a:r>
              <a:rPr lang="es-ES" dirty="0" smtClean="0">
                <a:latin typeface="Bahnschrift Light Condensed" panose="020B0502040204020203" pitchFamily="34" charset="0"/>
              </a:rPr>
              <a:t>, un </a:t>
            </a:r>
            <a:r>
              <a:rPr lang="es-ES" b="1" dirty="0" smtClean="0">
                <a:latin typeface="Bahnschrift Light Condensed" panose="020B0502040204020203" pitchFamily="34" charset="0"/>
              </a:rPr>
              <a:t>52%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gobierno </a:t>
            </a:r>
            <a:r>
              <a:rPr lang="es-ES" b="1" dirty="0" smtClean="0">
                <a:latin typeface="Bahnschrift Light Condensed" panose="020B0502040204020203" pitchFamily="34" charset="0"/>
              </a:rPr>
              <a:t>PSOE-Sumar</a:t>
            </a:r>
            <a:r>
              <a:rPr lang="es-ES" dirty="0" smtClean="0">
                <a:latin typeface="Bahnschrift Light Condensed" panose="020B0502040204020203" pitchFamily="34" charset="0"/>
              </a:rPr>
              <a:t> lleva en el poder estatal </a:t>
            </a:r>
            <a:r>
              <a:rPr lang="es-ES" b="1" dirty="0" smtClean="0">
                <a:latin typeface="Bahnschrift Light Condensed" panose="020B0502040204020203" pitchFamily="34" charset="0"/>
              </a:rPr>
              <a:t>desde 2018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                                                            El </a:t>
            </a:r>
            <a:r>
              <a:rPr lang="es-ES" b="1" dirty="0" smtClean="0">
                <a:latin typeface="Bahnschrift Light Condensed" panose="020B0502040204020203" pitchFamily="34" charset="0"/>
              </a:rPr>
              <a:t>PSC</a:t>
            </a:r>
            <a:r>
              <a:rPr lang="es-ES" dirty="0" smtClean="0">
                <a:latin typeface="Bahnschrift Light Condensed" panose="020B0502040204020203" pitchFamily="34" charset="0"/>
              </a:rPr>
              <a:t> gobierna </a:t>
            </a:r>
            <a:r>
              <a:rPr lang="es-ES" b="1" dirty="0" smtClean="0">
                <a:latin typeface="Bahnschrift Light Condensed" panose="020B0502040204020203" pitchFamily="34" charset="0"/>
              </a:rPr>
              <a:t>Barcelona</a:t>
            </a:r>
            <a:r>
              <a:rPr lang="es-ES" dirty="0" smtClean="0">
                <a:latin typeface="Bahnschrift Light Condensed" panose="020B0502040204020203" pitchFamily="34" charset="0"/>
              </a:rPr>
              <a:t> desde </a:t>
            </a:r>
            <a:r>
              <a:rPr lang="es-ES" b="1" dirty="0" smtClean="0">
                <a:latin typeface="Bahnschrift Light Condensed" panose="020B0502040204020203" pitchFamily="34" charset="0"/>
              </a:rPr>
              <a:t>2023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                                    y antes lo hicieron </a:t>
            </a:r>
            <a:r>
              <a:rPr lang="es-ES" i="1" dirty="0" err="1" smtClean="0">
                <a:latin typeface="Bahnschrift Light Condensed" panose="020B0502040204020203" pitchFamily="34" charset="0"/>
              </a:rPr>
              <a:t>els</a:t>
            </a:r>
            <a:r>
              <a:rPr lang="es-ES" i="1" dirty="0" smtClean="0">
                <a:latin typeface="Bahnschrift Light Condensed" panose="020B0502040204020203" pitchFamily="34" charset="0"/>
              </a:rPr>
              <a:t> </a:t>
            </a:r>
            <a:r>
              <a:rPr lang="es-ES" b="1" i="1" dirty="0" err="1" smtClean="0">
                <a:latin typeface="Bahnschrift Light Condensed" panose="020B0502040204020203" pitchFamily="34" charset="0"/>
              </a:rPr>
              <a:t>comuns</a:t>
            </a:r>
            <a:r>
              <a:rPr lang="es-ES" dirty="0" smtClean="0">
                <a:latin typeface="Bahnschrift Light Condensed" panose="020B0502040204020203" pitchFamily="34" charset="0"/>
              </a:rPr>
              <a:t> de </a:t>
            </a:r>
            <a:r>
              <a:rPr lang="es-ES" b="1" dirty="0" smtClean="0">
                <a:latin typeface="Bahnschrift Light Condensed" panose="020B0502040204020203" pitchFamily="34" charset="0"/>
              </a:rPr>
              <a:t>ADA COLAU</a:t>
            </a:r>
            <a:r>
              <a:rPr lang="es-ES" dirty="0" smtClean="0">
                <a:latin typeface="Bahnschrift Light Condensed" panose="020B0502040204020203" pitchFamily="34" charset="0"/>
              </a:rPr>
              <a:t> (2015-2023).</a:t>
            </a:r>
          </a:p>
          <a:p>
            <a:pPr marL="0" indent="0">
              <a:buNone/>
            </a:pPr>
            <a:r>
              <a:rPr lang="es-ES" sz="1800" dirty="0" smtClean="0">
                <a:latin typeface="Bahnschrift Light Condensed" panose="020B0502040204020203" pitchFamily="34" charset="0"/>
              </a:rPr>
              <a:t>Fuente: Ministerio de Derechos Sociales y Consumo.</a:t>
            </a:r>
          </a:p>
          <a:p>
            <a:pPr marL="0" indent="0">
              <a:buNone/>
            </a:pPr>
            <a:r>
              <a:rPr lang="es-ES" sz="1800" dirty="0" smtClean="0">
                <a:latin typeface="Bahnschrift Light Condensed" panose="020B0502040204020203" pitchFamily="34" charset="0"/>
              </a:rPr>
              <a:t>Consultar</a:t>
            </a:r>
            <a:r>
              <a:rPr lang="es-ES" sz="1800" dirty="0">
                <a:latin typeface="Bahnschrift Light Condensed" panose="020B0502040204020203" pitchFamily="34" charset="0"/>
              </a:rPr>
              <a:t>: </a:t>
            </a:r>
            <a:r>
              <a:rPr lang="es-ES" sz="1800" dirty="0" smtClean="0">
                <a:latin typeface="Bahnschrift Light Condensed" panose="020B0502040204020203" pitchFamily="34" charset="0"/>
                <a:hlinkClick r:id="rId2"/>
              </a:rPr>
              <a:t>https</a:t>
            </a:r>
            <a:r>
              <a:rPr lang="es-ES" sz="1800" dirty="0">
                <a:latin typeface="Bahnschrift Light Condensed" panose="020B0502040204020203" pitchFamily="34" charset="0"/>
                <a:hlinkClick r:id="rId2"/>
              </a:rPr>
              <a:t>://</a:t>
            </a:r>
            <a:r>
              <a:rPr lang="es-ES" sz="1800" dirty="0" smtClean="0">
                <a:latin typeface="Bahnschrift Light Condensed" panose="020B0502040204020203" pitchFamily="34" charset="0"/>
                <a:hlinkClick r:id="rId2"/>
              </a:rPr>
              <a:t>revolucionintegral.org/procesos-migratorios-como-forma-de-vida-y-existencia-para-el-poder-tardofranquismo-regimen-del-78-y-progresismo</a:t>
            </a:r>
            <a:r>
              <a:rPr lang="es-ES" sz="1800" dirty="0" smtClean="0">
                <a:latin typeface="Bahnschrift Light Condensed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s-ES" dirty="0" smtClean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741" y="3769094"/>
            <a:ext cx="1795857" cy="11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latin typeface="Bahnschrift Light Condensed" panose="020B0502040204020203" pitchFamily="34" charset="0"/>
              </a:rPr>
              <a:t>CONCLUSIÓN: ¿Existe el “PROBLEMA de la VIVIENDA”?</a:t>
            </a:r>
            <a:endParaRPr lang="es-ES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s-ES" sz="6000" dirty="0" smtClean="0">
                <a:latin typeface="Bahnschrift Light Condensed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s-ES" sz="60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es-ES" sz="8400" dirty="0" smtClean="0">
                <a:latin typeface="Bahnschrift Light Condensed" panose="020B0502040204020203" pitchFamily="34" charset="0"/>
              </a:rPr>
              <a:t>Obviamente,</a:t>
            </a:r>
          </a:p>
          <a:p>
            <a:pPr marL="0" indent="0">
              <a:buNone/>
            </a:pPr>
            <a:r>
              <a:rPr lang="es-ES" sz="10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                Sí</a:t>
            </a:r>
          </a:p>
          <a:p>
            <a:pPr marL="0" indent="0">
              <a:buNone/>
            </a:pPr>
            <a:r>
              <a:rPr lang="es-ES" sz="5000" dirty="0" smtClean="0">
                <a:latin typeface="Bahnschrift Light Condensed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s-ES" sz="5000" dirty="0" smtClean="0">
                <a:latin typeface="Bahnschrift Light Condensed" panose="020B0502040204020203" pitchFamily="34" charset="0"/>
              </a:rPr>
              <a:t>      </a:t>
            </a:r>
            <a:endParaRPr lang="es-ES" sz="5000" dirty="0">
              <a:latin typeface="Bahnschrift Light Condensed" panose="020B0502040204020203" pitchFamily="34" charset="0"/>
            </a:endParaRPr>
          </a:p>
        </p:txBody>
      </p:sp>
      <p:pic>
        <p:nvPicPr>
          <p:cNvPr id="2052" name="Picture 4" descr="https://encrypted-tbn0.gstatic.com/images?q=tbn:ANd9GcTGTnFjQMUm5Oo5aMbwTEVi0gu2AXufpiyNicrEumUUJys1rNiIkov6NJw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947" y="3129787"/>
            <a:ext cx="3328770" cy="250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lamada ovalada 3"/>
          <p:cNvSpPr/>
          <p:nvPr/>
        </p:nvSpPr>
        <p:spPr>
          <a:xfrm>
            <a:off x="8095644" y="2691685"/>
            <a:ext cx="2695473" cy="145680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8115294" y="3129787"/>
            <a:ext cx="2675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 smtClean="0">
                <a:solidFill>
                  <a:schemeClr val="bg1"/>
                </a:solidFill>
              </a:rPr>
              <a:t>¿Qué problema?</a:t>
            </a:r>
            <a:endParaRPr lang="es-E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0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Bahnschrift Light Condensed" panose="020B0502040204020203" pitchFamily="34" charset="0"/>
              </a:rPr>
              <a:t>¿Por qué ESTADO y CAPITALISMO han creado                                y agravan el PROBLEMA de la VIVIENDA?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1140" y="2556932"/>
            <a:ext cx="9601196" cy="33189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1) La </a:t>
            </a:r>
            <a:r>
              <a:rPr lang="es-ES" b="1" dirty="0" smtClean="0">
                <a:latin typeface="Bahnschrift Light Condensed" panose="020B0502040204020203" pitchFamily="34" charset="0"/>
              </a:rPr>
              <a:t>HIPOTECA</a:t>
            </a:r>
            <a:r>
              <a:rPr lang="es-ES" dirty="0" smtClean="0">
                <a:latin typeface="Bahnschrift Light Condensed" panose="020B0502040204020203" pitchFamily="34" charset="0"/>
              </a:rPr>
              <a:t> convierte al deudor en </a:t>
            </a:r>
            <a:r>
              <a:rPr lang="es-ES" b="1" dirty="0" smtClean="0">
                <a:latin typeface="Bahnschrift Light Condensed" panose="020B0502040204020203" pitchFamily="34" charset="0"/>
              </a:rPr>
              <a:t>ESCLAVO del banco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2) Emplear más de la mitad de los INGRESOS FAMILIARES en vivienda                                                                  </a:t>
            </a:r>
            <a:r>
              <a:rPr lang="es-ES" b="1" dirty="0" smtClean="0">
                <a:latin typeface="Bahnschrift Light Condensed" panose="020B0502040204020203" pitchFamily="34" charset="0"/>
              </a:rPr>
              <a:t>impide el AHORRO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y </a:t>
            </a:r>
            <a:r>
              <a:rPr lang="es-ES" b="1" dirty="0" smtClean="0">
                <a:latin typeface="Bahnschrift Light Condensed" panose="020B0502040204020203" pitchFamily="34" charset="0"/>
              </a:rPr>
              <a:t>restringe la LIBERTAD de ELECCIÓN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            (de trabajo, de pareja, de número de hijos, de estilo de vida…).</a:t>
            </a: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3) Fuerza a las personas al </a:t>
            </a:r>
            <a:r>
              <a:rPr lang="es-ES" b="1" dirty="0" smtClean="0">
                <a:latin typeface="Bahnschrift Light Condensed" panose="020B0502040204020203" pitchFamily="34" charset="0"/>
              </a:rPr>
              <a:t>TRABAJO ASALARIADO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                          y aceptar todo tipo de </a:t>
            </a:r>
            <a:r>
              <a:rPr lang="es-ES" b="1" dirty="0" smtClean="0">
                <a:latin typeface="Bahnschrift Light Condensed" panose="020B0502040204020203" pitchFamily="34" charset="0"/>
              </a:rPr>
              <a:t>ABUSOS LABORALES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4) </a:t>
            </a:r>
            <a:r>
              <a:rPr lang="es-ES" b="1" dirty="0" smtClean="0">
                <a:latin typeface="Bahnschrift Light Condensed" panose="020B0502040204020203" pitchFamily="34" charset="0"/>
              </a:rPr>
              <a:t>Una mayoría</a:t>
            </a:r>
            <a:r>
              <a:rPr lang="es-ES" dirty="0" smtClean="0">
                <a:latin typeface="Bahnschrift Light Condensed" panose="020B0502040204020203" pitchFamily="34" charset="0"/>
              </a:rPr>
              <a:t> TRANSFIERE casi todos sus INGRESOS a </a:t>
            </a:r>
            <a:r>
              <a:rPr lang="es-ES" b="1" dirty="0" smtClean="0">
                <a:latin typeface="Bahnschrift Light Condensed" panose="020B0502040204020203" pitchFamily="34" charset="0"/>
              </a:rPr>
              <a:t>una minoría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                lo que acentúa la </a:t>
            </a:r>
            <a:r>
              <a:rPr lang="es-ES" b="1" dirty="0" smtClean="0">
                <a:latin typeface="Bahnschrift Light Condensed" panose="020B0502040204020203" pitchFamily="34" charset="0"/>
              </a:rPr>
              <a:t>CONCENTRACIÓN de la RIQUEZA</a:t>
            </a:r>
            <a:r>
              <a:rPr lang="es-ES" dirty="0" smtClean="0">
                <a:latin typeface="Bahnschrift Light Condensed" panose="020B0502040204020203" pitchFamily="34" charset="0"/>
              </a:rPr>
              <a:t> y de la</a:t>
            </a:r>
            <a:r>
              <a:rPr lang="es-ES" b="1" dirty="0" smtClean="0">
                <a:latin typeface="Bahnschrift Light Condensed" panose="020B0502040204020203" pitchFamily="34" charset="0"/>
              </a:rPr>
              <a:t> PROPIEDAD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979" y="2443931"/>
            <a:ext cx="3055068" cy="28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6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Bahnschrift Light Condensed" panose="020B0502040204020203" pitchFamily="34" charset="0"/>
              </a:rPr>
              <a:t>¿Por qué ESTADO y CAPITALISMO han creado                                y agravan el PROBLEMA de la VIVIENDA?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06643" y="2556932"/>
            <a:ext cx="9601196" cy="3318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5) Cuanto más pagamos, </a:t>
            </a:r>
            <a:r>
              <a:rPr lang="es-ES" b="1" dirty="0" smtClean="0">
                <a:latin typeface="Bahnschrift Light Condensed" panose="020B0502040204020203" pitchFamily="34" charset="0"/>
              </a:rPr>
              <a:t>el ESTADO ingresa más</a:t>
            </a:r>
            <a:r>
              <a:rPr lang="es-ES" dirty="0" smtClean="0">
                <a:latin typeface="Bahnschrift Light Condensed" panose="020B0502040204020203" pitchFamily="34" charset="0"/>
              </a:rPr>
              <a:t> en concepto de </a:t>
            </a:r>
            <a:r>
              <a:rPr lang="es-ES" b="1" dirty="0" smtClean="0">
                <a:latin typeface="Bahnschrift Light Condensed" panose="020B0502040204020203" pitchFamily="34" charset="0"/>
              </a:rPr>
              <a:t>IVA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6) Impide la </a:t>
            </a:r>
            <a:r>
              <a:rPr lang="es-ES" b="1" dirty="0" smtClean="0">
                <a:latin typeface="Bahnschrift Light Condensed" panose="020B0502040204020203" pitchFamily="34" charset="0"/>
              </a:rPr>
              <a:t>EMANCIPACIÓN de los JÓVENES</a:t>
            </a:r>
            <a:r>
              <a:rPr lang="es-ES" dirty="0" smtClean="0">
                <a:latin typeface="Bahnschrift Light Condensed" panose="020B0502040204020203" pitchFamily="34" charset="0"/>
              </a:rPr>
              <a:t>,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infantiliza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         y retrasa la </a:t>
            </a:r>
            <a:r>
              <a:rPr lang="es-ES" b="1" dirty="0" smtClean="0">
                <a:latin typeface="Bahnschrift Light Condensed" panose="020B0502040204020203" pitchFamily="34" charset="0"/>
              </a:rPr>
              <a:t>EDAD de primera MATERNIDAD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                                                      fomentando la </a:t>
            </a:r>
            <a:r>
              <a:rPr lang="es-ES" b="1" dirty="0" smtClean="0">
                <a:latin typeface="Bahnschrift Light Condensed" panose="020B0502040204020203" pitchFamily="34" charset="0"/>
              </a:rPr>
              <a:t>INMIGRACIÓN extranjera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  <a:endParaRPr lang="es-ES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7) El </a:t>
            </a:r>
            <a:r>
              <a:rPr lang="es-ES" b="1" dirty="0" smtClean="0">
                <a:latin typeface="Bahnschrift Light Condensed" panose="020B0502040204020203" pitchFamily="34" charset="0"/>
              </a:rPr>
              <a:t>HACINAMIENTO en pisos y barrios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                                                  favorece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CONFLICTOS</a:t>
            </a:r>
            <a:r>
              <a:rPr lang="es-ES" dirty="0" smtClean="0">
                <a:latin typeface="Bahnschrift Light Condensed" panose="020B0502040204020203" pitchFamily="34" charset="0"/>
              </a:rPr>
              <a:t> y la </a:t>
            </a:r>
            <a:r>
              <a:rPr lang="es-ES" b="1" dirty="0" smtClean="0">
                <a:latin typeface="Bahnschrift Light Condensed" panose="020B0502040204020203" pitchFamily="34" charset="0"/>
              </a:rPr>
              <a:t>VIOLENCIA</a:t>
            </a:r>
            <a:r>
              <a:rPr lang="es-ES" dirty="0" smtClean="0">
                <a:latin typeface="Bahnschrift Light Condensed" panose="020B0502040204020203" pitchFamily="34" charset="0"/>
              </a:rPr>
              <a:t> interpersonal,                                                                                                donde </a:t>
            </a:r>
            <a:r>
              <a:rPr lang="es-ES" b="1" dirty="0" smtClean="0">
                <a:latin typeface="Bahnschrift Light Condensed" panose="020B0502040204020203" pitchFamily="34" charset="0"/>
              </a:rPr>
              <a:t>el ESTADO</a:t>
            </a:r>
            <a:r>
              <a:rPr lang="es-ES" dirty="0" smtClean="0">
                <a:latin typeface="Bahnschrift Light Condensed" panose="020B0502040204020203" pitchFamily="34" charset="0"/>
              </a:rPr>
              <a:t> se erige como </a:t>
            </a:r>
            <a:r>
              <a:rPr lang="es-ES" b="1" dirty="0" smtClean="0">
                <a:latin typeface="Bahnschrift Light Condensed" panose="020B0502040204020203" pitchFamily="34" charset="0"/>
              </a:rPr>
              <a:t>MEDIADOR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imprescindible. </a:t>
            </a: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8) Aumenta la </a:t>
            </a:r>
            <a:r>
              <a:rPr lang="es-ES" b="1" dirty="0" smtClean="0">
                <a:latin typeface="Bahnschrift Light Condensed" panose="020B0502040204020203" pitchFamily="34" charset="0"/>
              </a:rPr>
              <a:t>DEPENDENCIA</a:t>
            </a:r>
            <a:r>
              <a:rPr lang="es-ES" dirty="0" smtClean="0">
                <a:latin typeface="Bahnschrift Light Condensed" panose="020B0502040204020203" pitchFamily="34" charset="0"/>
              </a:rPr>
              <a:t> de los ciudadanos hacia las </a:t>
            </a:r>
            <a:r>
              <a:rPr lang="es-ES" b="1" dirty="0" smtClean="0">
                <a:latin typeface="Bahnschrift Light Condensed" panose="020B0502040204020203" pitchFamily="34" charset="0"/>
              </a:rPr>
              <a:t>INSTITUCIONES DEL ESTADO</a:t>
            </a:r>
            <a:r>
              <a:rPr lang="es-ES" dirty="0" smtClean="0">
                <a:latin typeface="Bahnschrift Light Condensed" panose="020B0502040204020203" pitchFamily="34" charset="0"/>
              </a:rPr>
              <a:t>:                            pisos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VPO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AVALES</a:t>
            </a:r>
            <a:r>
              <a:rPr lang="es-ES" dirty="0" smtClean="0">
                <a:latin typeface="Bahnschrift Light Condensed" panose="020B0502040204020203" pitchFamily="34" charset="0"/>
              </a:rPr>
              <a:t> y </a:t>
            </a:r>
            <a:r>
              <a:rPr lang="es-ES" b="1" dirty="0" smtClean="0">
                <a:latin typeface="Bahnschrift Light Condensed" panose="020B0502040204020203" pitchFamily="34" charset="0"/>
              </a:rPr>
              <a:t>PRÉSTAMOS</a:t>
            </a:r>
            <a:r>
              <a:rPr lang="es-ES" dirty="0" smtClean="0">
                <a:latin typeface="Bahnschrift Light Condensed" panose="020B0502040204020203" pitchFamily="34" charset="0"/>
              </a:rPr>
              <a:t> especiales, </a:t>
            </a:r>
            <a:r>
              <a:rPr lang="es-ES" b="1" dirty="0" smtClean="0">
                <a:latin typeface="Bahnschrift Light Condensed" panose="020B0502040204020203" pitchFamily="34" charset="0"/>
              </a:rPr>
              <a:t>AYUDAS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SERVICIOS SOCIALES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CARIDAD</a:t>
            </a:r>
            <a:r>
              <a:rPr lang="es-ES" dirty="0" smtClean="0">
                <a:latin typeface="Bahnschrift Light Condensed" panose="020B0502040204020203" pitchFamily="34" charset="0"/>
              </a:rPr>
              <a:t>, etc.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697" y="2675824"/>
            <a:ext cx="3783796" cy="234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64619" y="1395664"/>
            <a:ext cx="81237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b="1" dirty="0" smtClean="0">
                <a:latin typeface="Bahnschrift Light Condensed" panose="020B0502040204020203" pitchFamily="34" charset="0"/>
              </a:rPr>
              <a:t>II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CAUSAS del PROBLEMA de la VIVIENDA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644" y="3123132"/>
            <a:ext cx="2225671" cy="277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3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¿Cuáles son las “CAUSAS” del PROBLEMA de la VIVIENDA?</a:t>
            </a:r>
            <a:endParaRPr lang="es-ES" sz="4000" b="1" dirty="0">
              <a:latin typeface="Bahnschrift Light Condensed" panose="020B0502040204020203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1463040" y="2560320"/>
            <a:ext cx="4718304" cy="33101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3000" b="1" dirty="0" smtClean="0">
                <a:latin typeface="Bahnschrift Light Condensed" panose="020B0502040204020203" pitchFamily="34" charset="0"/>
              </a:rPr>
              <a:t>                               </a:t>
            </a:r>
            <a:r>
              <a:rPr lang="es-ES" sz="3000" dirty="0" smtClean="0">
                <a:latin typeface="Bahnschrift Light Condensed" panose="020B0502040204020203" pitchFamily="34" charset="0"/>
              </a:rPr>
              <a:t>SEGÚN la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 IZQUIERDA</a:t>
            </a:r>
          </a:p>
          <a:p>
            <a:pPr algn="r"/>
            <a:endParaRPr lang="es-ES" dirty="0" smtClean="0">
              <a:latin typeface="Bahnschrift Light Condensed" panose="020B0502040204020203" pitchFamily="34" charset="0"/>
            </a:endParaRPr>
          </a:p>
          <a:p>
            <a:pPr algn="r"/>
            <a:r>
              <a:rPr lang="es-ES" dirty="0" smtClean="0">
                <a:latin typeface="Bahnschrift Light Condensed" panose="020B0502040204020203" pitchFamily="34" charset="0"/>
              </a:rPr>
              <a:t>Falta de </a:t>
            </a:r>
            <a:r>
              <a:rPr lang="es-ES" b="1" dirty="0" smtClean="0">
                <a:latin typeface="Bahnschrift Light Condensed" panose="020B0502040204020203" pitchFamily="34" charset="0"/>
              </a:rPr>
              <a:t>REGULACIÓN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en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PRECIOS </a:t>
            </a:r>
            <a:r>
              <a:rPr lang="es-ES" dirty="0" smtClean="0">
                <a:latin typeface="Bahnschrift Light Condensed" panose="020B0502040204020203" pitchFamily="34" charset="0"/>
              </a:rPr>
              <a:t>de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ALQUILERES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</a:p>
          <a:p>
            <a:pPr algn="r"/>
            <a:r>
              <a:rPr lang="es-ES" b="1" dirty="0" smtClean="0">
                <a:latin typeface="Bahnschrift Light Condensed" panose="020B0502040204020203" pitchFamily="34" charset="0"/>
              </a:rPr>
              <a:t>ESPECULACIÓN</a:t>
            </a:r>
            <a:r>
              <a:rPr lang="es-ES" dirty="0" smtClean="0">
                <a:latin typeface="Bahnschrift Light Condensed" panose="020B0502040204020203" pitchFamily="34" charset="0"/>
              </a:rPr>
              <a:t> y “</a:t>
            </a:r>
            <a:r>
              <a:rPr lang="es-ES" b="1" dirty="0" smtClean="0">
                <a:latin typeface="Bahnschrift Light Condensed" panose="020B0502040204020203" pitchFamily="34" charset="0"/>
              </a:rPr>
              <a:t>FONDOS BUITRE</a:t>
            </a:r>
            <a:r>
              <a:rPr lang="es-ES" dirty="0" smtClean="0">
                <a:latin typeface="Bahnschrift Light Condensed" panose="020B0502040204020203" pitchFamily="34" charset="0"/>
              </a:rPr>
              <a:t>”.</a:t>
            </a:r>
            <a:endParaRPr lang="es-ES" dirty="0">
              <a:latin typeface="Bahnschrift Light Condensed" panose="020B0502040204020203" pitchFamily="34" charset="0"/>
            </a:endParaRPr>
          </a:p>
          <a:p>
            <a:pPr algn="r"/>
            <a:r>
              <a:rPr lang="es-ES" dirty="0" smtClean="0">
                <a:latin typeface="Bahnschrift Light Condensed" panose="020B0502040204020203" pitchFamily="34" charset="0"/>
              </a:rPr>
              <a:t>Escasez de </a:t>
            </a:r>
            <a:r>
              <a:rPr lang="es-ES" b="1" dirty="0" smtClean="0">
                <a:latin typeface="Bahnschrift Light Condensed" panose="020B0502040204020203" pitchFamily="34" charset="0"/>
              </a:rPr>
              <a:t>OFERTA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de vivienda de </a:t>
            </a:r>
            <a:r>
              <a:rPr lang="es-ES" b="1" dirty="0" smtClean="0">
                <a:latin typeface="Bahnschrift Light Condensed" panose="020B0502040204020203" pitchFamily="34" charset="0"/>
              </a:rPr>
              <a:t>PROTECCIÓN OFICIAL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3000" dirty="0" smtClean="0">
                <a:latin typeface="Bahnschrift Light Condensed" panose="020B0502040204020203" pitchFamily="34" charset="0"/>
              </a:rPr>
              <a:t>SEGÚN la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 DERECHA</a:t>
            </a:r>
          </a:p>
          <a:p>
            <a:endParaRPr lang="es-ES" dirty="0" smtClean="0">
              <a:latin typeface="Bahnschrift Light Condensed" panose="020B0502040204020203" pitchFamily="34" charset="0"/>
            </a:endParaRP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Exceso de </a:t>
            </a:r>
            <a:r>
              <a:rPr lang="es-ES" b="1" dirty="0" smtClean="0">
                <a:latin typeface="Bahnschrift Light Condensed" panose="020B0502040204020203" pitchFamily="34" charset="0"/>
              </a:rPr>
              <a:t>REGULACIÓN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en </a:t>
            </a:r>
            <a:r>
              <a:rPr lang="es-ES" b="1" dirty="0" smtClean="0">
                <a:latin typeface="Bahnschrift Light Condensed" panose="020B0502040204020203" pitchFamily="34" charset="0"/>
              </a:rPr>
              <a:t>ALQUILER </a:t>
            </a:r>
            <a:r>
              <a:rPr lang="es-ES" dirty="0" smtClean="0">
                <a:latin typeface="Bahnschrift Light Condensed" panose="020B0502040204020203" pitchFamily="34" charset="0"/>
              </a:rPr>
              <a:t>y</a:t>
            </a:r>
            <a:r>
              <a:rPr lang="es-ES" b="1" dirty="0" smtClean="0">
                <a:latin typeface="Bahnschrift Light Condensed" panose="020B0502040204020203" pitchFamily="34" charset="0"/>
              </a:rPr>
              <a:t> CONSTRUCCIÓN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Exceso de </a:t>
            </a:r>
            <a:r>
              <a:rPr lang="es-ES" b="1" dirty="0" smtClean="0">
                <a:latin typeface="Bahnschrift Light Condensed" panose="020B0502040204020203" pitchFamily="34" charset="0"/>
              </a:rPr>
              <a:t>BUROCRACIA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que desincentiva la </a:t>
            </a:r>
            <a:r>
              <a:rPr lang="es-ES" b="1" dirty="0" smtClean="0">
                <a:latin typeface="Bahnschrift Light Condensed" panose="020B0502040204020203" pitchFamily="34" charset="0"/>
              </a:rPr>
              <a:t>CONSTRUCCIÓN</a:t>
            </a:r>
            <a:r>
              <a:rPr lang="es-ES" dirty="0" smtClean="0">
                <a:latin typeface="Bahnschrift Light Condensed" panose="020B0502040204020203" pitchFamily="34" charset="0"/>
              </a:rPr>
              <a:t>. 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Se CONSTRUYE poco:                                                        hay que </a:t>
            </a:r>
            <a:r>
              <a:rPr lang="es-ES" b="1" dirty="0" smtClean="0">
                <a:latin typeface="Bahnschrift Light Condensed" panose="020B0502040204020203" pitchFamily="34" charset="0"/>
              </a:rPr>
              <a:t>incrementar la OFERTA.</a:t>
            </a:r>
            <a:endParaRPr lang="es-ES" b="1" dirty="0">
              <a:latin typeface="Bahnschrift Light Condensed" panose="020B0502040204020203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130" y="2443052"/>
            <a:ext cx="1658627" cy="19556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01" y="2443052"/>
            <a:ext cx="1820198" cy="1965319"/>
          </a:xfrm>
          <a:prstGeom prst="rect">
            <a:avLst/>
          </a:prstGeom>
        </p:spPr>
      </p:pic>
      <p:cxnSp>
        <p:nvCxnSpPr>
          <p:cNvPr id="10" name="Conector recto 9"/>
          <p:cNvCxnSpPr/>
          <p:nvPr/>
        </p:nvCxnSpPr>
        <p:spPr>
          <a:xfrm>
            <a:off x="3185962" y="3128211"/>
            <a:ext cx="5775158" cy="9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33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64619" y="1395664"/>
            <a:ext cx="81237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dirty="0" smtClean="0">
                <a:latin typeface="Bahnschrift Light Condensed" panose="020B0502040204020203" pitchFamily="34" charset="0"/>
              </a:rPr>
              <a:t>Las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 12 CAUSAS </a:t>
            </a:r>
            <a:r>
              <a:rPr lang="es-ES" sz="5000" u="sng" dirty="0" smtClean="0">
                <a:latin typeface="Bahnschrift Light Condensed" panose="020B0502040204020203" pitchFamily="34" charset="0"/>
              </a:rPr>
              <a:t>reales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      </a:t>
            </a:r>
            <a:r>
              <a:rPr lang="es-ES" sz="5000" dirty="0" smtClean="0">
                <a:latin typeface="Bahnschrift Light Condensed" panose="020B0502040204020203" pitchFamily="34" charset="0"/>
              </a:rPr>
              <a:t>del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 PROBLEMA de la VIVIENDA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009" y="3176336"/>
            <a:ext cx="4944942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7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Bahnschrift Light Condensed" panose="020B0502040204020203" pitchFamily="34" charset="0"/>
              </a:rPr>
              <a:t>    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1. La PRECARIEDAD LABORAL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El</a:t>
            </a:r>
            <a:r>
              <a:rPr lang="es-ES" b="1" dirty="0" smtClean="0">
                <a:latin typeface="Bahnschrift Light Condensed" panose="020B0502040204020203" pitchFamily="34" charset="0"/>
              </a:rPr>
              <a:t> PROBLEMA de la VIVIENDA </a:t>
            </a:r>
            <a:r>
              <a:rPr lang="es-ES" dirty="0" smtClean="0">
                <a:latin typeface="Bahnschrift Light Condensed" panose="020B0502040204020203" pitchFamily="34" charset="0"/>
              </a:rPr>
              <a:t>no existe para todo el mundo…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BAJOS SALARIOS</a:t>
            </a:r>
            <a:r>
              <a:rPr lang="es-ES" dirty="0" smtClean="0">
                <a:latin typeface="Bahnschrift Light Condensed" panose="020B0502040204020203" pitchFamily="34" charset="0"/>
              </a:rPr>
              <a:t> y la </a:t>
            </a:r>
            <a:r>
              <a:rPr lang="es-ES" b="1" dirty="0" smtClean="0">
                <a:latin typeface="Bahnschrift Light Condensed" panose="020B0502040204020203" pitchFamily="34" charset="0"/>
              </a:rPr>
              <a:t>TEMPORALIDAD</a:t>
            </a:r>
            <a:r>
              <a:rPr lang="es-ES" dirty="0" smtClean="0">
                <a:latin typeface="Bahnschrift Light Condensed" panose="020B0502040204020203" pitchFamily="34" charset="0"/>
              </a:rPr>
              <a:t> son la principal </a:t>
            </a:r>
            <a:r>
              <a:rPr lang="es-ES" b="1" dirty="0" smtClean="0">
                <a:latin typeface="Bahnschrift Light Condensed" panose="020B0502040204020203" pitchFamily="34" charset="0"/>
              </a:rPr>
              <a:t>traba al ACCESO A LA VIVIENDA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PRECIOS </a:t>
            </a:r>
            <a:r>
              <a:rPr lang="es-ES" dirty="0" smtClean="0">
                <a:latin typeface="Bahnschrift Light Condensed" panose="020B0502040204020203" pitchFamily="34" charset="0"/>
              </a:rPr>
              <a:t>en los últimos </a:t>
            </a:r>
            <a:r>
              <a:rPr lang="es-ES" b="1" dirty="0" smtClean="0">
                <a:latin typeface="Bahnschrift Light Condensed" panose="020B0502040204020203" pitchFamily="34" charset="0"/>
              </a:rPr>
              <a:t>25 años </a:t>
            </a:r>
            <a:r>
              <a:rPr lang="es-ES" dirty="0" smtClean="0">
                <a:latin typeface="Bahnschrift Light Condensed" panose="020B0502040204020203" pitchFamily="34" charset="0"/>
              </a:rPr>
              <a:t>han subido un </a:t>
            </a:r>
            <a:r>
              <a:rPr lang="es-ES" b="1" dirty="0" smtClean="0">
                <a:latin typeface="Bahnschrift Light Condensed" panose="020B0502040204020203" pitchFamily="34" charset="0"/>
              </a:rPr>
              <a:t>74%</a:t>
            </a:r>
            <a:r>
              <a:rPr lang="es-ES" dirty="0" smtClean="0">
                <a:latin typeface="Bahnschrift Light Condensed" panose="020B0502040204020203" pitchFamily="34" charset="0"/>
              </a:rPr>
              <a:t>, los de la </a:t>
            </a:r>
            <a:r>
              <a:rPr lang="es-ES" b="1" dirty="0" smtClean="0">
                <a:latin typeface="Bahnschrift Light Condensed" panose="020B0502040204020203" pitchFamily="34" charset="0"/>
              </a:rPr>
              <a:t>VIVIENDA</a:t>
            </a:r>
            <a:r>
              <a:rPr lang="es-ES" dirty="0" smtClean="0">
                <a:latin typeface="Bahnschrift Light Condensed" panose="020B0502040204020203" pitchFamily="34" charset="0"/>
              </a:rPr>
              <a:t> un </a:t>
            </a:r>
            <a:r>
              <a:rPr lang="es-ES" b="1" dirty="0" smtClean="0">
                <a:latin typeface="Bahnschrift Light Condensed" panose="020B0502040204020203" pitchFamily="34" charset="0"/>
              </a:rPr>
              <a:t>107%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                        </a:t>
            </a:r>
            <a:r>
              <a:rPr lang="es-ES" u="sng" dirty="0" smtClean="0">
                <a:latin typeface="Bahnschrift Light Condensed" panose="020B0502040204020203" pitchFamily="34" charset="0"/>
              </a:rPr>
              <a:t>Pero esto no es real</a:t>
            </a:r>
            <a:r>
              <a:rPr lang="es-ES" dirty="0" smtClean="0">
                <a:latin typeface="Bahnschrift Light Condensed" panose="020B0502040204020203" pitchFamily="34" charset="0"/>
              </a:rPr>
              <a:t>: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PRODUCTOS de PRIMERA NECESIDAD</a:t>
            </a:r>
            <a:r>
              <a:rPr lang="es-ES" dirty="0" smtClean="0">
                <a:latin typeface="Bahnschrift Light Condensed" panose="020B0502040204020203" pitchFamily="34" charset="0"/>
              </a:rPr>
              <a:t> experimentan una </a:t>
            </a:r>
            <a:r>
              <a:rPr lang="es-ES" b="1" dirty="0" smtClean="0">
                <a:latin typeface="Bahnschrift Light Condensed" panose="020B0502040204020203" pitchFamily="34" charset="0"/>
              </a:rPr>
              <a:t>mayor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INFLACIÓN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b="1" dirty="0" smtClean="0">
              <a:latin typeface="Bahnschrift Light Condensed" panose="020B0502040204020203" pitchFamily="34" charset="0"/>
            </a:endParaRP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Los</a:t>
            </a:r>
            <a:r>
              <a:rPr lang="es-ES" b="1" dirty="0" smtClean="0">
                <a:latin typeface="Bahnschrift Light Condensed" panose="020B0502040204020203" pitchFamily="34" charset="0"/>
              </a:rPr>
              <a:t> SALARIOS </a:t>
            </a:r>
            <a:r>
              <a:rPr lang="es-ES" dirty="0" smtClean="0">
                <a:latin typeface="Bahnschrift Light Condensed" panose="020B0502040204020203" pitchFamily="34" charset="0"/>
              </a:rPr>
              <a:t>solo han aumentado un </a:t>
            </a:r>
            <a:r>
              <a:rPr lang="es-ES" b="1" dirty="0" smtClean="0">
                <a:latin typeface="Bahnschrift Light Condensed" panose="020B0502040204020203" pitchFamily="34" charset="0"/>
              </a:rPr>
              <a:t>45%</a:t>
            </a:r>
            <a:r>
              <a:rPr lang="es-ES" dirty="0" smtClean="0">
                <a:latin typeface="Bahnschrift Light Condensed" panose="020B0502040204020203" pitchFamily="34" charset="0"/>
              </a:rPr>
              <a:t>, pero </a:t>
            </a:r>
            <a:r>
              <a:rPr lang="es-ES" u="sng" dirty="0" smtClean="0">
                <a:latin typeface="Bahnschrift Light Condensed" panose="020B0502040204020203" pitchFamily="34" charset="0"/>
              </a:rPr>
              <a:t>esto no es real</a:t>
            </a:r>
            <a:r>
              <a:rPr lang="es-ES" dirty="0" smtClean="0">
                <a:latin typeface="Bahnschrift Light Condensed" panose="020B0502040204020203" pitchFamily="34" charset="0"/>
              </a:rPr>
              <a:t>:                                                                               el </a:t>
            </a:r>
            <a:r>
              <a:rPr lang="es-ES" b="1" dirty="0" smtClean="0">
                <a:latin typeface="Bahnschrift Light Condensed" panose="020B0502040204020203" pitchFamily="34" charset="0"/>
              </a:rPr>
              <a:t>EMPLEADO</a:t>
            </a:r>
            <a:r>
              <a:rPr lang="es-ES" dirty="0" smtClean="0">
                <a:latin typeface="Bahnschrift Light Condensed" panose="020B0502040204020203" pitchFamily="34" charset="0"/>
              </a:rPr>
              <a:t> mejor pagado de una </a:t>
            </a:r>
            <a:r>
              <a:rPr lang="es-ES" b="1" dirty="0" smtClean="0">
                <a:latin typeface="Bahnschrift Light Condensed" panose="020B0502040204020203" pitchFamily="34" charset="0"/>
              </a:rPr>
              <a:t>GRAN EMPRESA</a:t>
            </a:r>
            <a:r>
              <a:rPr lang="es-ES" dirty="0" smtClean="0">
                <a:latin typeface="Bahnschrift Light Condensed" panose="020B0502040204020203" pitchFamily="34" charset="0"/>
              </a:rPr>
              <a:t> cobra </a:t>
            </a:r>
            <a:r>
              <a:rPr lang="es-ES" b="1" dirty="0" smtClean="0">
                <a:latin typeface="Bahnschrift Light Condensed" panose="020B0502040204020203" pitchFamily="34" charset="0"/>
              </a:rPr>
              <a:t>111 veces más</a:t>
            </a:r>
            <a:r>
              <a:rPr lang="es-ES" dirty="0" smtClean="0">
                <a:latin typeface="Bahnschrift Light Condensed" panose="020B0502040204020203" pitchFamily="34" charset="0"/>
              </a:rPr>
              <a:t> que el peor pagado;              en las </a:t>
            </a:r>
            <a:r>
              <a:rPr lang="es-ES" b="1" dirty="0" smtClean="0">
                <a:latin typeface="Bahnschrift Light Condensed" panose="020B0502040204020203" pitchFamily="34" charset="0"/>
              </a:rPr>
              <a:t>PEQUEÑAS EMPRESAS</a:t>
            </a:r>
            <a:r>
              <a:rPr lang="es-ES" dirty="0" smtClean="0">
                <a:latin typeface="Bahnschrift Light Condensed" panose="020B0502040204020203" pitchFamily="34" charset="0"/>
              </a:rPr>
              <a:t> la relación es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5 a 1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                                                                              En </a:t>
            </a:r>
            <a:r>
              <a:rPr lang="es-ES" b="1" dirty="0" smtClean="0">
                <a:latin typeface="Bahnschrift Light Condensed" panose="020B0502040204020203" pitchFamily="34" charset="0"/>
              </a:rPr>
              <a:t>25 años</a:t>
            </a:r>
            <a:r>
              <a:rPr lang="es-ES" dirty="0" smtClean="0">
                <a:latin typeface="Bahnschrift Light Condensed" panose="020B0502040204020203" pitchFamily="34" charset="0"/>
              </a:rPr>
              <a:t>, la </a:t>
            </a:r>
            <a:r>
              <a:rPr lang="es-ES" b="1" dirty="0" smtClean="0">
                <a:latin typeface="Bahnschrift Light Condensed" panose="020B0502040204020203" pitchFamily="34" charset="0"/>
              </a:rPr>
              <a:t>DIFERENCIA SALARIAL</a:t>
            </a:r>
            <a:r>
              <a:rPr lang="es-ES" dirty="0" smtClean="0">
                <a:latin typeface="Bahnschrift Light Condensed" panose="020B0502040204020203" pitchFamily="34" charset="0"/>
              </a:rPr>
              <a:t> se ha agrandado en un </a:t>
            </a:r>
            <a:r>
              <a:rPr lang="es-ES" b="1" dirty="0" smtClean="0">
                <a:latin typeface="Bahnschrift Light Condensed" panose="020B0502040204020203" pitchFamily="34" charset="0"/>
              </a:rPr>
              <a:t>40%</a:t>
            </a:r>
            <a:r>
              <a:rPr lang="es-ES" dirty="0" smtClean="0">
                <a:latin typeface="Bahnschrift Light Condensed" panose="020B0502040204020203" pitchFamily="34" charset="0"/>
              </a:rPr>
              <a:t>. 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214710" y="5777469"/>
            <a:ext cx="5037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Fuentes: INE, brutonet.es, </a:t>
            </a:r>
            <a:r>
              <a:rPr lang="es-ES" i="1" dirty="0" smtClean="0">
                <a:latin typeface="Bahnschrift Light Condensed" panose="020B0502040204020203" pitchFamily="34" charset="0"/>
              </a:rPr>
              <a:t>El Economista </a:t>
            </a:r>
            <a:r>
              <a:rPr lang="es-ES" dirty="0" smtClean="0">
                <a:latin typeface="Bahnschrift Light Condensed" panose="020B0502040204020203" pitchFamily="34" charset="0"/>
              </a:rPr>
              <a:t>y</a:t>
            </a:r>
            <a:r>
              <a:rPr lang="es-ES" i="1" dirty="0" smtClean="0">
                <a:latin typeface="Bahnschrift Light Condensed" panose="020B0502040204020203" pitchFamily="34" charset="0"/>
              </a:rPr>
              <a:t> </a:t>
            </a:r>
            <a:r>
              <a:rPr lang="es-ES" i="1" dirty="0" err="1" smtClean="0">
                <a:latin typeface="Bahnschrift Light Condensed" panose="020B0502040204020203" pitchFamily="34" charset="0"/>
              </a:rPr>
              <a:t>Oxfam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dirty="0" err="1" smtClean="0">
                <a:latin typeface="Bahnschrift Light Condensed" panose="020B0502040204020203" pitchFamily="34" charset="0"/>
              </a:rPr>
              <a:t>Intermon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582" y="765318"/>
            <a:ext cx="3355106" cy="188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5000" b="1" dirty="0" smtClean="0">
                <a:latin typeface="Bahnschrift Light Condensed" panose="020B0502040204020203" pitchFamily="34" charset="0"/>
              </a:rPr>
              <a:t>               2. Los IMPUESTOS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¿Quién es el primer </a:t>
            </a:r>
            <a:r>
              <a:rPr lang="es-ES" b="1" dirty="0" smtClean="0">
                <a:latin typeface="Bahnschrift Light Condensed" panose="020B0502040204020203" pitchFamily="34" charset="0"/>
              </a:rPr>
              <a:t>BENEFICIADO</a:t>
            </a:r>
            <a:r>
              <a:rPr lang="es-ES" dirty="0" smtClean="0">
                <a:latin typeface="Bahnschrift Light Condensed" panose="020B0502040204020203" pitchFamily="34" charset="0"/>
              </a:rPr>
              <a:t> de la </a:t>
            </a:r>
            <a:r>
              <a:rPr lang="es-ES" b="1" dirty="0" smtClean="0">
                <a:latin typeface="Bahnschrift Light Condensed" panose="020B0502040204020203" pitchFamily="34" charset="0"/>
              </a:rPr>
              <a:t>INFLACIÓN</a:t>
            </a:r>
            <a:r>
              <a:rPr lang="es-ES" dirty="0" smtClean="0">
                <a:latin typeface="Bahnschrift Light Condensed" panose="020B0502040204020203" pitchFamily="34" charset="0"/>
              </a:rPr>
              <a:t>?                                                                                   El </a:t>
            </a:r>
            <a:r>
              <a:rPr lang="es-ES" b="1" dirty="0" smtClean="0">
                <a:latin typeface="Bahnschrift Light Condensed" panose="020B0502040204020203" pitchFamily="34" charset="0"/>
              </a:rPr>
              <a:t>ESTADO</a:t>
            </a:r>
            <a:r>
              <a:rPr lang="es-ES" dirty="0" smtClean="0">
                <a:latin typeface="Bahnschrift Light Condensed" panose="020B0502040204020203" pitchFamily="34" charset="0"/>
              </a:rPr>
              <a:t>, que recauda </a:t>
            </a:r>
            <a:r>
              <a:rPr lang="es-ES" b="1" dirty="0" smtClean="0">
                <a:latin typeface="Bahnschrift Light Condensed" panose="020B0502040204020203" pitchFamily="34" charset="0"/>
              </a:rPr>
              <a:t>más IMPUESTOS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PRECIO de</a:t>
            </a:r>
            <a:r>
              <a:rPr lang="es-ES" b="1" dirty="0" smtClean="0">
                <a:latin typeface="Bahnschrift Light Condensed" panose="020B0502040204020203" pitchFamily="34" charset="0"/>
              </a:rPr>
              <a:t> CONSTRUCCIÓN</a:t>
            </a:r>
            <a:r>
              <a:rPr lang="es-ES" dirty="0" smtClean="0">
                <a:latin typeface="Bahnschrift Light Condensed" panose="020B0502040204020203" pitchFamily="34" charset="0"/>
              </a:rPr>
              <a:t> por metro cuadrado de una </a:t>
            </a:r>
            <a:r>
              <a:rPr lang="es-ES" b="1" dirty="0" smtClean="0">
                <a:latin typeface="Bahnschrift Light Condensed" panose="020B0502040204020203" pitchFamily="34" charset="0"/>
              </a:rPr>
              <a:t>VIVIENDA </a:t>
            </a:r>
            <a:r>
              <a:rPr lang="es-ES" dirty="0" smtClean="0">
                <a:latin typeface="Bahnschrift Light Condensed" panose="020B0502040204020203" pitchFamily="34" charset="0"/>
              </a:rPr>
              <a:t>NUEVA es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1.500 euros</a:t>
            </a:r>
            <a:r>
              <a:rPr lang="es-ES" dirty="0" smtClean="0">
                <a:latin typeface="Bahnschrift Light Condensed" panose="020B0502040204020203" pitchFamily="34" charset="0"/>
              </a:rPr>
              <a:t> (calidad estándar). El PRECIO de</a:t>
            </a:r>
            <a:r>
              <a:rPr lang="es-ES" b="1" dirty="0" smtClean="0">
                <a:latin typeface="Bahnschrift Light Condensed" panose="020B0502040204020203" pitchFamily="34" charset="0"/>
              </a:rPr>
              <a:t> VENTA</a:t>
            </a:r>
            <a:r>
              <a:rPr lang="es-ES" dirty="0" smtClean="0">
                <a:latin typeface="Bahnschrift Light Condensed" panose="020B0502040204020203" pitchFamily="34" charset="0"/>
              </a:rPr>
              <a:t> es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3.500 euros</a:t>
            </a:r>
            <a:r>
              <a:rPr lang="es-ES" dirty="0" smtClean="0">
                <a:latin typeface="Bahnschrift Light Condensed" panose="020B0502040204020203" pitchFamily="34" charset="0"/>
              </a:rPr>
              <a:t>. Hay un </a:t>
            </a:r>
            <a:r>
              <a:rPr lang="es-ES" b="1" dirty="0" smtClean="0">
                <a:latin typeface="Bahnschrift Light Condensed" panose="020B0502040204020203" pitchFamily="34" charset="0"/>
              </a:rPr>
              <a:t>INCREMENTO</a:t>
            </a:r>
            <a:r>
              <a:rPr lang="es-ES" dirty="0" smtClean="0">
                <a:latin typeface="Bahnschrift Light Condensed" panose="020B0502040204020203" pitchFamily="34" charset="0"/>
              </a:rPr>
              <a:t> del </a:t>
            </a:r>
            <a:r>
              <a:rPr lang="es-ES" b="1" dirty="0" smtClean="0">
                <a:latin typeface="Bahnschrift Light Condensed" panose="020B0502040204020203" pitchFamily="34" charset="0"/>
              </a:rPr>
              <a:t>233%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El PRECIO del</a:t>
            </a:r>
            <a:r>
              <a:rPr lang="es-ES" b="1" dirty="0" smtClean="0">
                <a:latin typeface="Bahnschrift Light Condensed" panose="020B0502040204020203" pitchFamily="34" charset="0"/>
              </a:rPr>
              <a:t> SUELO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supone el </a:t>
            </a:r>
            <a:r>
              <a:rPr lang="es-ES" b="1" dirty="0" smtClean="0">
                <a:latin typeface="Bahnschrift Light Condensed" panose="020B0502040204020203" pitchFamily="34" charset="0"/>
              </a:rPr>
              <a:t>15-25%</a:t>
            </a:r>
            <a:r>
              <a:rPr lang="es-ES" dirty="0" smtClean="0">
                <a:latin typeface="Bahnschrift Light Condensed" panose="020B0502040204020203" pitchFamily="34" charset="0"/>
              </a:rPr>
              <a:t> del valor total en las </a:t>
            </a:r>
            <a:r>
              <a:rPr lang="es-ES" b="1" dirty="0" smtClean="0">
                <a:latin typeface="Bahnschrift Light Condensed" panose="020B0502040204020203" pitchFamily="34" charset="0"/>
              </a:rPr>
              <a:t>zonas rurales</a:t>
            </a:r>
            <a:r>
              <a:rPr lang="es-ES" dirty="0" smtClean="0">
                <a:latin typeface="Bahnschrift Light Condensed" panose="020B0502040204020203" pitchFamily="34" charset="0"/>
              </a:rPr>
              <a:t>;                                          un </a:t>
            </a:r>
            <a:r>
              <a:rPr lang="es-ES" b="1" dirty="0" smtClean="0">
                <a:latin typeface="Bahnschrift Light Condensed" panose="020B0502040204020203" pitchFamily="34" charset="0"/>
              </a:rPr>
              <a:t>50-60%</a:t>
            </a:r>
            <a:r>
              <a:rPr lang="es-ES" dirty="0" smtClean="0">
                <a:latin typeface="Bahnschrift Light Condensed" panose="020B0502040204020203" pitchFamily="34" charset="0"/>
              </a:rPr>
              <a:t> en </a:t>
            </a:r>
            <a:r>
              <a:rPr lang="es-ES" b="1" dirty="0" smtClean="0">
                <a:latin typeface="Bahnschrift Light Condensed" panose="020B0502040204020203" pitchFamily="34" charset="0"/>
              </a:rPr>
              <a:t>CIUDADES</a:t>
            </a:r>
            <a:r>
              <a:rPr lang="es-ES" dirty="0" smtClean="0">
                <a:latin typeface="Bahnschrift Light Condensed" panose="020B0502040204020203" pitchFamily="34" charset="0"/>
              </a:rPr>
              <a:t>. ¿</a:t>
            </a:r>
            <a:r>
              <a:rPr lang="es-ES" b="1" u="sng" dirty="0" smtClean="0">
                <a:latin typeface="Bahnschrift Light Condensed" panose="020B0502040204020203" pitchFamily="34" charset="0"/>
              </a:rPr>
              <a:t>Por qué pagamos por el suelo</a:t>
            </a:r>
            <a:r>
              <a:rPr lang="es-ES" dirty="0" smtClean="0">
                <a:latin typeface="Bahnschrift Light Condensed" panose="020B0502040204020203" pitchFamily="34" charset="0"/>
              </a:rPr>
              <a:t>?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IMPUESTOS</a:t>
            </a:r>
            <a:r>
              <a:rPr lang="es-ES" dirty="0" smtClean="0">
                <a:latin typeface="Bahnschrift Light Condensed" panose="020B0502040204020203" pitchFamily="34" charset="0"/>
              </a:rPr>
              <a:t>: el </a:t>
            </a:r>
            <a:r>
              <a:rPr lang="es-ES" b="1" dirty="0" smtClean="0">
                <a:latin typeface="Bahnschrift Light Condensed" panose="020B0502040204020203" pitchFamily="34" charset="0"/>
              </a:rPr>
              <a:t>25%</a:t>
            </a:r>
            <a:r>
              <a:rPr lang="es-ES" dirty="0" smtClean="0">
                <a:latin typeface="Bahnschrift Light Condensed" panose="020B0502040204020203" pitchFamily="34" charset="0"/>
              </a:rPr>
              <a:t> del precio final se destina a T</a:t>
            </a:r>
            <a:r>
              <a:rPr lang="es-ES" b="1" dirty="0" smtClean="0">
                <a:latin typeface="Bahnschrift Light Condensed" panose="020B0502040204020203" pitchFamily="34" charset="0"/>
              </a:rPr>
              <a:t>ASAS, LICENCIAS </a:t>
            </a:r>
            <a:r>
              <a:rPr lang="es-ES" dirty="0" smtClean="0">
                <a:latin typeface="Bahnschrift Light Condensed" panose="020B0502040204020203" pitchFamily="34" charset="0"/>
              </a:rPr>
              <a:t>y</a:t>
            </a:r>
            <a:r>
              <a:rPr lang="es-ES" b="1" dirty="0" smtClean="0">
                <a:latin typeface="Bahnschrift Light Condensed" panose="020B0502040204020203" pitchFamily="34" charset="0"/>
              </a:rPr>
              <a:t> BUROCRACIA</a:t>
            </a:r>
            <a:r>
              <a:rPr lang="es-ES" dirty="0" smtClean="0">
                <a:latin typeface="Bahnschrift Light Condensed" panose="020B0502040204020203" pitchFamily="34" charset="0"/>
              </a:rPr>
              <a:t>.        ¿</a:t>
            </a:r>
            <a:r>
              <a:rPr lang="es-ES" b="1" u="sng" dirty="0" smtClean="0">
                <a:latin typeface="Bahnschrift Light Condensed" panose="020B0502040204020203" pitchFamily="34" charset="0"/>
              </a:rPr>
              <a:t>Por qué tenemos que pagar impuestos</a:t>
            </a:r>
            <a:r>
              <a:rPr lang="es-ES" dirty="0" smtClean="0">
                <a:latin typeface="Bahnschrift Light Condensed" panose="020B0502040204020203" pitchFamily="34" charset="0"/>
              </a:rPr>
              <a:t>?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716251" y="5613840"/>
            <a:ext cx="318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Fuente: </a:t>
            </a:r>
            <a:r>
              <a:rPr lang="es-ES" i="1" dirty="0" smtClean="0">
                <a:latin typeface="Bahnschrift Light Condensed" panose="020B0502040204020203" pitchFamily="34" charset="0"/>
              </a:rPr>
              <a:t>Cinco Días </a:t>
            </a:r>
            <a:r>
              <a:rPr lang="es-ES" dirty="0" smtClean="0">
                <a:latin typeface="Bahnschrift Light Condensed" panose="020B0502040204020203" pitchFamily="34" charset="0"/>
              </a:rPr>
              <a:t>y Agencia Tributaria.</a:t>
            </a:r>
            <a:endParaRPr lang="es-ES" dirty="0"/>
          </a:p>
        </p:txBody>
      </p:sp>
      <p:pic>
        <p:nvPicPr>
          <p:cNvPr id="18434" name="Picture 2" descr="5 enfermedades caninas transmitidas por garrapat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533" y="871583"/>
            <a:ext cx="2276064" cy="152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4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05950" y="756108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es-ES" sz="5000" b="1" dirty="0">
                <a:latin typeface="Bahnschrift Light Condensed" panose="020B0502040204020203" pitchFamily="34" charset="0"/>
              </a:rPr>
              <a:t>3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. La ESCASEZ de OFERTA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8809" y="2059975"/>
            <a:ext cx="9601196" cy="3318936"/>
          </a:xfrm>
        </p:spPr>
        <p:txBody>
          <a:bodyPr>
            <a:noAutofit/>
          </a:bodyPr>
          <a:lstStyle/>
          <a:p>
            <a:r>
              <a:rPr lang="es-ES" sz="2100" dirty="0" smtClean="0">
                <a:latin typeface="Bahnschrift Light Condensed" panose="020B0502040204020203" pitchFamily="34" charset="0"/>
              </a:rPr>
              <a:t>En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España </a:t>
            </a:r>
            <a:r>
              <a:rPr lang="es-ES" sz="2100" dirty="0" smtClean="0">
                <a:latin typeface="Bahnschrift Light Condensed" panose="020B0502040204020203" pitchFamily="34" charset="0"/>
              </a:rPr>
              <a:t>hay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400.000 VIVIENDAS en ALQUILER menos</a:t>
            </a:r>
            <a:r>
              <a:rPr lang="es-ES" sz="2100" dirty="0" smtClean="0">
                <a:latin typeface="Bahnschrift Light Condensed" panose="020B0502040204020203" pitchFamily="34" charset="0"/>
              </a:rPr>
              <a:t> que en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2018</a:t>
            </a:r>
            <a:r>
              <a:rPr lang="es-ES" sz="2100" dirty="0" smtClean="0">
                <a:latin typeface="Bahnschrift Light Condensed" panose="020B0502040204020203" pitchFamily="34" charset="0"/>
              </a:rPr>
              <a:t>,                                                                      cuando comenzó la presidencia de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PEDRO SÁNCHEZ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sz="2100" dirty="0" smtClean="0">
                <a:latin typeface="Bahnschrift Light Condensed" panose="020B0502040204020203" pitchFamily="34" charset="0"/>
              </a:rPr>
              <a:t>Desde la </a:t>
            </a:r>
            <a:r>
              <a:rPr lang="es-ES" sz="2100" b="1" i="1" dirty="0" smtClean="0">
                <a:latin typeface="Bahnschrift Light Condensed" panose="020B0502040204020203" pitchFamily="34" charset="0"/>
              </a:rPr>
              <a:t>LEY de VIVIENDA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 de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2024</a:t>
            </a:r>
            <a:r>
              <a:rPr lang="es-ES" sz="2100" dirty="0" smtClean="0">
                <a:latin typeface="Bahnschrift Light Condensed" panose="020B0502040204020203" pitchFamily="34" charset="0"/>
              </a:rPr>
              <a:t>,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Catalunya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 ha perdido el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83%</a:t>
            </a:r>
            <a:r>
              <a:rPr lang="es-ES" sz="2100" dirty="0" smtClean="0">
                <a:latin typeface="Bahnschrift Light Condensed" panose="020B0502040204020203" pitchFamily="34" charset="0"/>
              </a:rPr>
              <a:t> de la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oferta de ALQUILER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 </a:t>
            </a:r>
            <a:r>
              <a:rPr lang="es-ES" sz="2100" u="sng" dirty="0" smtClean="0">
                <a:latin typeface="Bahnschrift Light Condensed" panose="020B0502040204020203" pitchFamily="34" charset="0"/>
              </a:rPr>
              <a:t>Causas</a:t>
            </a:r>
            <a:r>
              <a:rPr lang="es-ES" sz="2100" dirty="0" smtClean="0">
                <a:latin typeface="Bahnschrift Light Condensed" panose="020B0502040204020203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s-ES" sz="2100" dirty="0" smtClean="0">
                <a:latin typeface="Bahnschrift Light Condensed" panose="020B0502040204020203" pitchFamily="34" charset="0"/>
              </a:rPr>
              <a:t>La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REGULACIÓN de los PRECIOS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sz="2100" dirty="0" smtClean="0">
                <a:latin typeface="Bahnschrift Light Condensed" panose="020B0502040204020203" pitchFamily="34" charset="0"/>
              </a:rPr>
              <a:t>El elevado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riesgo de OKUPACIÓN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100" b="1" dirty="0" smtClean="0">
                <a:latin typeface="Bahnschrift Light Condensed" panose="020B0502040204020203" pitchFamily="34" charset="0"/>
              </a:rPr>
              <a:t>España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 construye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1,85 viviendas por cada 1000 habitantes</a:t>
            </a:r>
            <a:r>
              <a:rPr lang="es-ES" sz="2100" dirty="0" smtClean="0">
                <a:latin typeface="Bahnschrift Light Condensed" panose="020B0502040204020203" pitchFamily="34" charset="0"/>
              </a:rPr>
              <a:t>,                                                                                                                                                                   frente a las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6,6 de Irlanda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 o las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5,9 de Austria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 </a:t>
            </a:r>
            <a:r>
              <a:rPr lang="es-ES" sz="2100" u="sng" dirty="0" smtClean="0">
                <a:latin typeface="Bahnschrift Light Condensed" panose="020B0502040204020203" pitchFamily="34" charset="0"/>
              </a:rPr>
              <a:t>Causas</a:t>
            </a:r>
            <a:r>
              <a:rPr lang="es-ES" sz="2100" dirty="0" smtClean="0">
                <a:latin typeface="Bahnschrift Light Condensed" panose="020B0502040204020203" pitchFamily="34" charset="0"/>
              </a:rPr>
              <a:t>:     </a:t>
            </a:r>
          </a:p>
          <a:p>
            <a:pPr>
              <a:buFontTx/>
              <a:buChar char="-"/>
            </a:pPr>
            <a:r>
              <a:rPr lang="es-ES" sz="2100" dirty="0" smtClean="0">
                <a:latin typeface="Bahnschrift Light Condensed" panose="020B0502040204020203" pitchFamily="34" charset="0"/>
              </a:rPr>
              <a:t>Dificultad y lentitud para conseguir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PERMISOS de OBRA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sz="2100" dirty="0" smtClean="0">
                <a:latin typeface="Bahnschrift Light Condensed" panose="020B0502040204020203" pitchFamily="34" charset="0"/>
              </a:rPr>
              <a:t>Escasez de </a:t>
            </a:r>
            <a:r>
              <a:rPr lang="es-ES" sz="2100" b="1" dirty="0" smtClean="0">
                <a:latin typeface="Bahnschrift Light Condensed" panose="020B0502040204020203" pitchFamily="34" charset="0"/>
              </a:rPr>
              <a:t>MANO de OBRA</a:t>
            </a:r>
            <a:r>
              <a:rPr lang="es-ES" sz="2100" dirty="0" smtClean="0">
                <a:latin typeface="Bahnschrift Light Condensed" panose="020B0502040204020203" pitchFamily="34" charset="0"/>
              </a:rPr>
              <a:t>.                                                                                                                                  </a:t>
            </a:r>
            <a:endParaRPr lang="es-ES" sz="21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202" y="3601023"/>
            <a:ext cx="3504395" cy="219296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10753" y="5793984"/>
            <a:ext cx="238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Fuente: </a:t>
            </a:r>
            <a:r>
              <a:rPr lang="es-ES" i="1" dirty="0" smtClean="0">
                <a:latin typeface="Bahnschrift Light Condensed" panose="020B0502040204020203" pitchFamily="34" charset="0"/>
              </a:rPr>
              <a:t>El Mundo </a:t>
            </a:r>
            <a:r>
              <a:rPr lang="es-ES" dirty="0" smtClean="0">
                <a:latin typeface="Bahnschrift Light Condensed" panose="020B0502040204020203" pitchFamily="34" charset="0"/>
              </a:rPr>
              <a:t>e </a:t>
            </a:r>
            <a:r>
              <a:rPr lang="es-ES" dirty="0" err="1" smtClean="0">
                <a:latin typeface="Bahnschrift Light Condensed" panose="020B0502040204020203" pitchFamily="34" charset="0"/>
              </a:rPr>
              <a:t>Hypostat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016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000" b="1" dirty="0">
                <a:latin typeface="Bahnschrift Light Condensed" panose="020B0502040204020203" pitchFamily="34" charset="0"/>
              </a:rPr>
              <a:t>4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. La </a:t>
            </a:r>
            <a:r>
              <a:rPr lang="es-ES" sz="5000" b="1" dirty="0">
                <a:latin typeface="Bahnschrift Light Condensed" panose="020B0502040204020203" pitchFamily="34" charset="0"/>
              </a:rPr>
              <a:t>VIDA en las CIUDADES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El</a:t>
            </a:r>
            <a:r>
              <a:rPr lang="es-ES" b="1" dirty="0" smtClean="0">
                <a:latin typeface="Bahnschrift Light Condensed" panose="020B0502040204020203" pitchFamily="34" charset="0"/>
              </a:rPr>
              <a:t> 80% </a:t>
            </a:r>
            <a:r>
              <a:rPr lang="es-ES" dirty="0" smtClean="0">
                <a:latin typeface="Bahnschrift Light Condensed" panose="020B0502040204020203" pitchFamily="34" charset="0"/>
              </a:rPr>
              <a:t>de la </a:t>
            </a:r>
            <a:r>
              <a:rPr lang="es-ES" b="1" dirty="0" smtClean="0">
                <a:latin typeface="Bahnschrift Light Condensed" panose="020B0502040204020203" pitchFamily="34" charset="0"/>
              </a:rPr>
              <a:t>POBLACIÓN</a:t>
            </a:r>
            <a:r>
              <a:rPr lang="es-ES" dirty="0" smtClean="0">
                <a:latin typeface="Bahnschrift Light Condensed" panose="020B0502040204020203" pitchFamily="34" charset="0"/>
              </a:rPr>
              <a:t> vive </a:t>
            </a:r>
            <a:r>
              <a:rPr lang="es-ES" b="1" dirty="0" smtClean="0">
                <a:latin typeface="Bahnschrift Light Condensed" panose="020B0502040204020203" pitchFamily="34" charset="0"/>
              </a:rPr>
              <a:t>ZONAS URBANAS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Provincias como SORIA, TERUEL o CUENCA tienen </a:t>
            </a:r>
            <a:r>
              <a:rPr lang="es-ES" b="1" dirty="0" smtClean="0">
                <a:latin typeface="Bahnschrift Light Condensed" panose="020B0502040204020203" pitchFamily="34" charset="0"/>
              </a:rPr>
              <a:t>menos de </a:t>
            </a:r>
            <a:r>
              <a:rPr lang="es-ES" b="1" dirty="0">
                <a:latin typeface="Bahnschrift Light Condensed" panose="020B0502040204020203" pitchFamily="34" charset="0"/>
              </a:rPr>
              <a:t>10 </a:t>
            </a:r>
            <a:r>
              <a:rPr lang="es-ES" b="1" dirty="0" smtClean="0">
                <a:latin typeface="Bahnschrift Light Condensed" panose="020B0502040204020203" pitchFamily="34" charset="0"/>
              </a:rPr>
              <a:t>hab./km²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 como LAPONIA o SIBERIA.</a:t>
            </a:r>
            <a:endParaRPr lang="es-ES" dirty="0">
              <a:latin typeface="Bahnschrift Light Condensed" panose="020B0502040204020203" pitchFamily="34" charset="0"/>
            </a:endParaRP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</a:t>
            </a:r>
            <a:r>
              <a:rPr lang="es-ES" b="1" dirty="0" smtClean="0">
                <a:latin typeface="Bahnschrift Light Condensed" panose="020B0502040204020203" pitchFamily="34" charset="0"/>
              </a:rPr>
              <a:t>60%</a:t>
            </a:r>
            <a:r>
              <a:rPr lang="es-ES" dirty="0" smtClean="0">
                <a:latin typeface="Bahnschrift Light Condensed" panose="020B0502040204020203" pitchFamily="34" charset="0"/>
              </a:rPr>
              <a:t> de los MUNICIPIOS                                               está en </a:t>
            </a:r>
            <a:r>
              <a:rPr lang="es-ES" b="1" dirty="0" smtClean="0">
                <a:latin typeface="Bahnschrift Light Condensed" panose="020B0502040204020203" pitchFamily="34" charset="0"/>
              </a:rPr>
              <a:t>riesgo de DESAPARICIÓN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300" b="1" dirty="0" smtClean="0">
                <a:latin typeface="Bahnschrift Light Condensed" panose="020B0502040204020203" pitchFamily="34" charset="0"/>
              </a:rPr>
              <a:t>1/6</a:t>
            </a:r>
            <a:r>
              <a:rPr lang="es-ES" sz="2300" dirty="0" smtClean="0">
                <a:latin typeface="Bahnschrift Light Condensed" panose="020B0502040204020203" pitchFamily="34" charset="0"/>
              </a:rPr>
              <a:t> 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MUNICIPIOS</a:t>
            </a:r>
            <a:r>
              <a:rPr lang="es-ES" sz="2300" dirty="0" smtClean="0">
                <a:latin typeface="Bahnschrift Light Condensed" panose="020B0502040204020203" pitchFamily="34" charset="0"/>
              </a:rPr>
              <a:t> tiene 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menos de 100 habitantes</a:t>
            </a:r>
            <a:r>
              <a:rPr lang="es-ES" sz="2300" dirty="0" smtClean="0">
                <a:latin typeface="Bahnschrift Light Condensed" panose="020B0502040204020203" pitchFamily="34" charset="0"/>
              </a:rPr>
              <a:t>.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</a:p>
          <a:p>
            <a:r>
              <a:rPr lang="es-ES" b="1" dirty="0" smtClean="0">
                <a:latin typeface="Bahnschrift Light Condensed" panose="020B0502040204020203" pitchFamily="34" charset="0"/>
              </a:rPr>
              <a:t>Más de 3.000 PUEBLOS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han sido </a:t>
            </a:r>
            <a:r>
              <a:rPr lang="es-ES" b="1" dirty="0" smtClean="0">
                <a:latin typeface="Bahnschrift Light Condensed" panose="020B0502040204020203" pitchFamily="34" charset="0"/>
              </a:rPr>
              <a:t>ABANDONADOS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7804" y="2560638"/>
            <a:ext cx="4445891" cy="330993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131420" y="5589530"/>
            <a:ext cx="103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Fuente: INE 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3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>
                <a:latin typeface="Bahnschrift Light Condensed" panose="020B0502040204020203" pitchFamily="34" charset="0"/>
              </a:rPr>
              <a:t>5</a:t>
            </a:r>
            <a:r>
              <a:rPr lang="es-ES" sz="4000" b="1" dirty="0" smtClean="0">
                <a:latin typeface="Bahnschrift Light Condensed" panose="020B0502040204020203" pitchFamily="34" charset="0"/>
              </a:rPr>
              <a:t>. La SOLEDAD y el AUTISMO SOCIAL</a:t>
            </a:r>
            <a:endParaRPr lang="es-ES" sz="4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El</a:t>
            </a:r>
            <a:r>
              <a:rPr lang="es-ES" b="1" dirty="0" smtClean="0">
                <a:latin typeface="Bahnschrift Light Condensed" panose="020B0502040204020203" pitchFamily="34" charset="0"/>
              </a:rPr>
              <a:t> 29%</a:t>
            </a:r>
            <a:r>
              <a:rPr lang="es-ES" dirty="0" smtClean="0">
                <a:latin typeface="Bahnschrift Light Condensed" panose="020B0502040204020203" pitchFamily="34" charset="0"/>
              </a:rPr>
              <a:t> de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HOGARES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son </a:t>
            </a:r>
            <a:r>
              <a:rPr lang="es-ES" b="1" dirty="0" smtClean="0">
                <a:latin typeface="Bahnschrift Light Condensed" panose="020B0502040204020203" pitchFamily="34" charset="0"/>
              </a:rPr>
              <a:t>UNIPERSONALES</a:t>
            </a:r>
            <a:r>
              <a:rPr lang="es-ES" dirty="0" smtClean="0">
                <a:latin typeface="Bahnschrift Light Condensed" panose="020B0502040204020203" pitchFamily="34" charset="0"/>
              </a:rPr>
              <a:t>,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En los últimos </a:t>
            </a:r>
            <a:r>
              <a:rPr lang="es-ES" b="1" dirty="0" smtClean="0">
                <a:latin typeface="Bahnschrift Light Condensed" panose="020B0502040204020203" pitchFamily="34" charset="0"/>
              </a:rPr>
              <a:t>30 años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                   los HOGARES UNIPERSONALES                                               han crecido un </a:t>
            </a:r>
            <a:r>
              <a:rPr lang="es-ES" b="1" dirty="0" smtClean="0">
                <a:latin typeface="Bahnschrift Light Condensed" panose="020B0502040204020203" pitchFamily="34" charset="0"/>
              </a:rPr>
              <a:t>81%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  <a:p>
            <a:r>
              <a:rPr lang="es-ES" dirty="0">
                <a:latin typeface="Bahnschrift Light Condensed" panose="020B0502040204020203" pitchFamily="34" charset="0"/>
              </a:rPr>
              <a:t>Hay </a:t>
            </a:r>
            <a:r>
              <a:rPr lang="es-ES" b="1" dirty="0">
                <a:latin typeface="Bahnschrift Light Condensed" panose="020B0502040204020203" pitchFamily="34" charset="0"/>
              </a:rPr>
              <a:t>5,6 </a:t>
            </a:r>
            <a:r>
              <a:rPr lang="es-ES" dirty="0">
                <a:latin typeface="Bahnschrift Light Condensed" panose="020B0502040204020203" pitchFamily="34" charset="0"/>
              </a:rPr>
              <a:t>millones de personas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que </a:t>
            </a:r>
            <a:r>
              <a:rPr lang="es-ES" b="1" dirty="0">
                <a:latin typeface="Bahnschrift Light Condensed" panose="020B0502040204020203" pitchFamily="34" charset="0"/>
              </a:rPr>
              <a:t>VIVEN SOLAS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En </a:t>
            </a:r>
            <a:r>
              <a:rPr lang="es-ES" b="1" dirty="0" smtClean="0">
                <a:latin typeface="Bahnschrift Light Condensed" panose="020B0502040204020203" pitchFamily="34" charset="0"/>
              </a:rPr>
              <a:t>2041</a:t>
            </a:r>
            <a:r>
              <a:rPr lang="es-ES" dirty="0" smtClean="0">
                <a:latin typeface="Bahnschrift Light Condensed" panose="020B0502040204020203" pitchFamily="34" charset="0"/>
              </a:rPr>
              <a:t> se estima que </a:t>
            </a:r>
            <a:r>
              <a:rPr lang="es-ES" b="1" dirty="0" smtClean="0">
                <a:latin typeface="Bahnschrift Light Condensed" panose="020B0502040204020203" pitchFamily="34" charset="0"/>
              </a:rPr>
              <a:t>la MAYORÍA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de los HOGARES serán </a:t>
            </a:r>
            <a:r>
              <a:rPr lang="es-ES" b="1" dirty="0" smtClean="0">
                <a:latin typeface="Bahnschrift Light Condensed" panose="020B0502040204020203" pitchFamily="34" charset="0"/>
              </a:rPr>
              <a:t>UNIPERSONALES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6181343" y="2560320"/>
            <a:ext cx="4829957" cy="3310128"/>
          </a:xfrm>
        </p:spPr>
        <p:txBody>
          <a:bodyPr>
            <a:normAutofit fontScale="85000" lnSpcReduction="1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Más del </a:t>
            </a:r>
            <a:r>
              <a:rPr lang="es-ES" b="1" dirty="0" smtClean="0">
                <a:latin typeface="Bahnschrift Light Condensed" panose="020B0502040204020203" pitchFamily="34" charset="0"/>
              </a:rPr>
              <a:t>50%</a:t>
            </a:r>
            <a:r>
              <a:rPr lang="es-ES" dirty="0" smtClean="0">
                <a:latin typeface="Bahnschrift Light Condensed" panose="020B0502040204020203" pitchFamily="34" charset="0"/>
              </a:rPr>
              <a:t> de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MATRIMONIOS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acaba en </a:t>
            </a:r>
            <a:r>
              <a:rPr lang="es-ES" b="1" dirty="0" smtClean="0">
                <a:latin typeface="Bahnschrift Light Condensed" panose="020B0502040204020203" pitchFamily="34" charset="0"/>
              </a:rPr>
              <a:t>DIVORCIO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Si sumamos las </a:t>
            </a:r>
            <a:r>
              <a:rPr lang="es-ES" b="1" dirty="0" smtClean="0">
                <a:latin typeface="Bahnschrift Light Condensed" panose="020B0502040204020203" pitchFamily="34" charset="0"/>
              </a:rPr>
              <a:t>PAREJAS de HECHO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el porcentaje podría ascender al </a:t>
            </a:r>
            <a:r>
              <a:rPr lang="es-ES" b="1" dirty="0" smtClean="0">
                <a:latin typeface="Bahnschrift Light Condensed" panose="020B0502040204020203" pitchFamily="34" charset="0"/>
              </a:rPr>
              <a:t>85%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  <a:p>
            <a:r>
              <a:rPr lang="es-ES" dirty="0" smtClean="0">
                <a:latin typeface="Bahnschrift Light Condensed" panose="020B0502040204020203" pitchFamily="34" charset="0"/>
              </a:rPr>
              <a:t>Un </a:t>
            </a:r>
            <a:r>
              <a:rPr lang="es-ES" b="1" dirty="0" smtClean="0">
                <a:latin typeface="Bahnschrift Light Condensed" panose="020B0502040204020203" pitchFamily="34" charset="0"/>
              </a:rPr>
              <a:t>14%</a:t>
            </a:r>
            <a:r>
              <a:rPr lang="es-ES" dirty="0" smtClean="0">
                <a:latin typeface="Bahnschrift Light Condensed" panose="020B0502040204020203" pitchFamily="34" charset="0"/>
              </a:rPr>
              <a:t> de las </a:t>
            </a:r>
            <a:r>
              <a:rPr lang="es-ES" b="1" dirty="0" smtClean="0">
                <a:latin typeface="Bahnschrift Light Condensed" panose="020B0502040204020203" pitchFamily="34" charset="0"/>
              </a:rPr>
              <a:t>MADRES</a:t>
            </a:r>
            <a:r>
              <a:rPr lang="es-ES" dirty="0" smtClean="0">
                <a:latin typeface="Bahnschrift Light Condensed" panose="020B0502040204020203" pitchFamily="34" charset="0"/>
              </a:rPr>
              <a:t> NUNCA ha vivido </a:t>
            </a:r>
            <a:r>
              <a:rPr lang="es-ES" b="1" dirty="0" smtClean="0">
                <a:latin typeface="Bahnschrift Light Condensed" panose="020B0502040204020203" pitchFamily="34" charset="0"/>
              </a:rPr>
              <a:t>en PAREJA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Un </a:t>
            </a:r>
            <a:r>
              <a:rPr lang="es-ES" b="1" dirty="0" smtClean="0">
                <a:latin typeface="Bahnschrift Light Condensed" panose="020B0502040204020203" pitchFamily="34" charset="0"/>
              </a:rPr>
              <a:t>30%</a:t>
            </a:r>
            <a:r>
              <a:rPr lang="es-ES" dirty="0" smtClean="0">
                <a:latin typeface="Bahnschrift Light Condensed" panose="020B0502040204020203" pitchFamily="34" charset="0"/>
              </a:rPr>
              <a:t> de las </a:t>
            </a:r>
            <a:r>
              <a:rPr lang="es-ES" b="1" dirty="0" smtClean="0">
                <a:latin typeface="Bahnschrift Light Condensed" panose="020B0502040204020203" pitchFamily="34" charset="0"/>
              </a:rPr>
              <a:t>MUJERES</a:t>
            </a:r>
            <a:r>
              <a:rPr lang="es-ES" dirty="0" smtClean="0">
                <a:latin typeface="Bahnschrift Light Condensed" panose="020B0502040204020203" pitchFamily="34" charset="0"/>
              </a:rPr>
              <a:t> al final de su etapa fértil </a:t>
            </a:r>
            <a:r>
              <a:rPr lang="es-ES" b="1" dirty="0" smtClean="0">
                <a:latin typeface="Bahnschrift Light Condensed" panose="020B0502040204020203" pitchFamily="34" charset="0"/>
              </a:rPr>
              <a:t>NO ha tenido HIJOS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</a:t>
            </a:r>
            <a:r>
              <a:rPr lang="es-ES" b="1" dirty="0" smtClean="0">
                <a:latin typeface="Bahnschrift Light Condensed" panose="020B0502040204020203" pitchFamily="34" charset="0"/>
              </a:rPr>
              <a:t>13%</a:t>
            </a:r>
            <a:r>
              <a:rPr lang="es-ES" dirty="0" smtClean="0">
                <a:latin typeface="Bahnschrift Light Condensed" panose="020B0502040204020203" pitchFamily="34" charset="0"/>
              </a:rPr>
              <a:t> de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menores de 30 años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NUNCA ha tenido </a:t>
            </a:r>
            <a:r>
              <a:rPr lang="es-ES" b="1" dirty="0" smtClean="0">
                <a:latin typeface="Bahnschrift Light Condensed" panose="020B0502040204020203" pitchFamily="34" charset="0"/>
              </a:rPr>
              <a:t>RELACIONES SEXUALES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63065" y="5775437"/>
            <a:ext cx="406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Fuentes: INE, </a:t>
            </a:r>
            <a:r>
              <a:rPr lang="es-ES" i="1" dirty="0" smtClean="0">
                <a:latin typeface="Bahnschrift Light Condensed" panose="020B0502040204020203" pitchFamily="34" charset="0"/>
              </a:rPr>
              <a:t>RTVE</a:t>
            </a:r>
            <a:r>
              <a:rPr lang="es-ES" dirty="0" smtClean="0">
                <a:latin typeface="Bahnschrift Light Condensed" panose="020B0502040204020203" pitchFamily="34" charset="0"/>
              </a:rPr>
              <a:t>, Fundación La Caixa y </a:t>
            </a:r>
            <a:r>
              <a:rPr lang="es-ES" i="1" dirty="0" smtClean="0">
                <a:latin typeface="Bahnschrift Light Condensed" panose="020B0502040204020203" pitchFamily="34" charset="0"/>
              </a:rPr>
              <a:t>El Mundo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583" y="612977"/>
            <a:ext cx="3928870" cy="18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4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b="1" dirty="0" smtClean="0">
                <a:latin typeface="Bahnschrift Light Condensed" panose="020B0502040204020203" pitchFamily="34" charset="0"/>
              </a:rPr>
              <a:t>                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6. La INMIGRACIÓN</a:t>
            </a:r>
            <a:endParaRPr lang="es-ES" sz="5000" i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Desde </a:t>
            </a:r>
            <a:r>
              <a:rPr lang="es-ES" b="1" dirty="0" smtClean="0">
                <a:latin typeface="Bahnschrift Light Condensed" panose="020B0502040204020203" pitchFamily="34" charset="0"/>
              </a:rPr>
              <a:t>1990</a:t>
            </a:r>
            <a:r>
              <a:rPr lang="es-ES" dirty="0" smtClean="0">
                <a:latin typeface="Bahnschrift Light Condensed" panose="020B0502040204020203" pitchFamily="34" charset="0"/>
              </a:rPr>
              <a:t>, han llegado </a:t>
            </a:r>
            <a:r>
              <a:rPr lang="es-ES" b="1" dirty="0" smtClean="0">
                <a:latin typeface="Bahnschrift Light Condensed" panose="020B0502040204020203" pitchFamily="34" charset="0"/>
              </a:rPr>
              <a:t>más de 12 millones</a:t>
            </a:r>
            <a:r>
              <a:rPr lang="es-ES" dirty="0" smtClean="0">
                <a:latin typeface="Bahnschrift Light Condensed" panose="020B0502040204020203" pitchFamily="34" charset="0"/>
              </a:rPr>
              <a:t> de </a:t>
            </a:r>
            <a:r>
              <a:rPr lang="es-ES" b="1" dirty="0" smtClean="0">
                <a:latin typeface="Bahnschrift Light Condensed" panose="020B0502040204020203" pitchFamily="34" charset="0"/>
              </a:rPr>
              <a:t>INMIGRANTES EXTRANJEROS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Desde </a:t>
            </a:r>
            <a:r>
              <a:rPr lang="es-ES" b="1" dirty="0" smtClean="0">
                <a:latin typeface="Bahnschrift Light Condensed" panose="020B0502040204020203" pitchFamily="34" charset="0"/>
              </a:rPr>
              <a:t>1990</a:t>
            </a:r>
            <a:r>
              <a:rPr lang="es-ES" dirty="0" smtClean="0">
                <a:latin typeface="Bahnschrift Light Condensed" panose="020B0502040204020203" pitchFamily="34" charset="0"/>
              </a:rPr>
              <a:t>, han</a:t>
            </a:r>
            <a:r>
              <a:rPr lang="es-ES" b="1" dirty="0" smtClean="0">
                <a:latin typeface="Bahnschrift Light Condensed" panose="020B0502040204020203" pitchFamily="34" charset="0"/>
              </a:rPr>
              <a:t> EMIGRADO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2,2 millones </a:t>
            </a:r>
            <a:r>
              <a:rPr lang="es-ES" dirty="0" smtClean="0">
                <a:latin typeface="Bahnschrift Light Condensed" panose="020B0502040204020203" pitchFamily="34" charset="0"/>
              </a:rPr>
              <a:t>de jóvenes al </a:t>
            </a:r>
            <a:r>
              <a:rPr lang="es-ES" b="1" dirty="0" smtClean="0">
                <a:latin typeface="Bahnschrift Light Condensed" panose="020B0502040204020203" pitchFamily="34" charset="0"/>
              </a:rPr>
              <a:t>EXTRANJERO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Hay que añadir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700.000 JUBILADOS EUROPEOS</a:t>
            </a:r>
            <a:r>
              <a:rPr lang="es-ES" dirty="0" smtClean="0">
                <a:latin typeface="Bahnschrift Light Condensed" panose="020B0502040204020203" pitchFamily="34" charset="0"/>
              </a:rPr>
              <a:t> que vienen a morir a España.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Unas </a:t>
            </a:r>
            <a:r>
              <a:rPr lang="es-ES" b="1" dirty="0" smtClean="0">
                <a:latin typeface="Bahnschrift Light Condensed" panose="020B0502040204020203" pitchFamily="34" charset="0"/>
              </a:rPr>
              <a:t>900.000 VIVIENDAS</a:t>
            </a:r>
            <a:r>
              <a:rPr lang="es-ES" dirty="0" smtClean="0">
                <a:latin typeface="Bahnschrift Light Condensed" panose="020B0502040204020203" pitchFamily="34" charset="0"/>
              </a:rPr>
              <a:t> son PROPIEDAD de</a:t>
            </a:r>
            <a:r>
              <a:rPr lang="es-ES" b="1" dirty="0" smtClean="0">
                <a:latin typeface="Bahnschrift Light Condensed" panose="020B0502040204020203" pitchFamily="34" charset="0"/>
              </a:rPr>
              <a:t> EXTRANJEROS</a:t>
            </a:r>
            <a:r>
              <a:rPr lang="es-ES" dirty="0" smtClean="0">
                <a:latin typeface="Bahnschrift Light Condensed" panose="020B0502040204020203" pitchFamily="34" charset="0"/>
              </a:rPr>
              <a:t> que no residen en el país (</a:t>
            </a:r>
            <a:r>
              <a:rPr lang="es-ES" b="1" dirty="0" smtClean="0">
                <a:latin typeface="Bahnschrift Light Condensed" panose="020B0502040204020203" pitchFamily="34" charset="0"/>
              </a:rPr>
              <a:t>3,3%</a:t>
            </a:r>
            <a:r>
              <a:rPr lang="es-ES" dirty="0" smtClean="0">
                <a:latin typeface="Bahnschrift Light Condensed" panose="020B0502040204020203" pitchFamily="34" charset="0"/>
              </a:rPr>
              <a:t>). 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Hay </a:t>
            </a:r>
            <a:r>
              <a:rPr lang="es-ES" b="1" dirty="0" smtClean="0">
                <a:latin typeface="Bahnschrift Light Condensed" panose="020B0502040204020203" pitchFamily="34" charset="0"/>
              </a:rPr>
              <a:t>más de UN MILLÓN de </a:t>
            </a:r>
            <a:r>
              <a:rPr lang="es-ES" b="1" i="1" dirty="0" smtClean="0">
                <a:latin typeface="Bahnschrift Light Condensed" panose="020B0502040204020203" pitchFamily="34" charset="0"/>
              </a:rPr>
              <a:t>EXPATS</a:t>
            </a:r>
            <a:r>
              <a:rPr lang="es-ES" dirty="0" smtClean="0">
                <a:latin typeface="Bahnschrift Light Condensed" panose="020B0502040204020203" pitchFamily="34" charset="0"/>
              </a:rPr>
              <a:t> (inmigrantes temporales con altos ingresos)                                    y unos</a:t>
            </a:r>
            <a:r>
              <a:rPr lang="es-ES" b="1" dirty="0" smtClean="0">
                <a:latin typeface="Bahnschrift Light Condensed" panose="020B0502040204020203" pitchFamily="34" charset="0"/>
              </a:rPr>
              <a:t> 750.000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NÓMADAS DIGITALES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  <a:endParaRPr lang="es-ES" b="1" dirty="0">
              <a:latin typeface="Bahnschrift Light Condensed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95400" y="5777469"/>
            <a:ext cx="678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Fuentes: INE, Ministerio de Inclusión, </a:t>
            </a:r>
            <a:r>
              <a:rPr lang="es-ES" dirty="0" err="1" smtClean="0">
                <a:latin typeface="Bahnschrift Light Condensed" panose="020B0502040204020203" pitchFamily="34" charset="0"/>
              </a:rPr>
              <a:t>Linkedin</a:t>
            </a:r>
            <a:r>
              <a:rPr lang="es-ES" dirty="0" smtClean="0">
                <a:latin typeface="Bahnschrift Light Condensed" panose="020B0502040204020203" pitchFamily="34" charset="0"/>
              </a:rPr>
              <a:t>, Idealista, </a:t>
            </a:r>
            <a:r>
              <a:rPr lang="es-ES" dirty="0" err="1" smtClean="0">
                <a:latin typeface="Bahnschrift Light Condensed" panose="020B0502040204020203" pitchFamily="34" charset="0"/>
              </a:rPr>
              <a:t>EpData</a:t>
            </a:r>
            <a:r>
              <a:rPr lang="es-ES" dirty="0" smtClean="0">
                <a:latin typeface="Bahnschrift Light Condensed" panose="020B0502040204020203" pitchFamily="34" charset="0"/>
              </a:rPr>
              <a:t> y Control Publicidad.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393" y="668566"/>
            <a:ext cx="2993047" cy="17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0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 </a:t>
            </a:r>
            <a:r>
              <a:rPr lang="es-ES" sz="5000" b="1" dirty="0">
                <a:latin typeface="Bahnschrift Light Condensed" panose="020B0502040204020203" pitchFamily="34" charset="0"/>
              </a:rPr>
              <a:t>7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. Las SEGUNDAS </a:t>
            </a:r>
            <a:r>
              <a:rPr lang="es-ES" sz="5000" dirty="0" smtClean="0">
                <a:latin typeface="Bahnschrift Light Condensed" panose="020B0502040204020203" pitchFamily="34" charset="0"/>
              </a:rPr>
              <a:t>(y terceras)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 RESIDENCIAS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Más de un </a:t>
            </a:r>
            <a:r>
              <a:rPr lang="es-ES" b="1" dirty="0" smtClean="0">
                <a:latin typeface="Bahnschrift Light Condensed" panose="020B0502040204020203" pitchFamily="34" charset="0"/>
              </a:rPr>
              <a:t>13%</a:t>
            </a:r>
            <a:r>
              <a:rPr lang="es-ES" dirty="0" smtClean="0">
                <a:latin typeface="Bahnschrift Light Condensed" panose="020B0502040204020203" pitchFamily="34" charset="0"/>
              </a:rPr>
              <a:t> de las FAMILIAS CATALANAS tienen una </a:t>
            </a:r>
            <a:r>
              <a:rPr lang="es-ES" b="1" dirty="0" smtClean="0">
                <a:latin typeface="Bahnschrift Light Condensed" panose="020B0502040204020203" pitchFamily="34" charset="0"/>
              </a:rPr>
              <a:t>SEGUNDA</a:t>
            </a:r>
            <a:r>
              <a:rPr lang="es-ES" dirty="0" smtClean="0">
                <a:latin typeface="Bahnschrift Light Condensed" panose="020B0502040204020203" pitchFamily="34" charset="0"/>
              </a:rPr>
              <a:t> (</a:t>
            </a:r>
            <a:r>
              <a:rPr lang="es-ES" b="1" dirty="0" smtClean="0">
                <a:latin typeface="Bahnschrift Light Condensed" panose="020B0502040204020203" pitchFamily="34" charset="0"/>
              </a:rPr>
              <a:t>o TERCERA</a:t>
            </a:r>
            <a:r>
              <a:rPr lang="es-ES" dirty="0" smtClean="0">
                <a:latin typeface="Bahnschrift Light Condensed" panose="020B0502040204020203" pitchFamily="34" charset="0"/>
              </a:rPr>
              <a:t>) </a:t>
            </a:r>
            <a:r>
              <a:rPr lang="es-ES" b="1" dirty="0" smtClean="0">
                <a:latin typeface="Bahnschrift Light Condensed" panose="020B0502040204020203" pitchFamily="34" charset="0"/>
              </a:rPr>
              <a:t>RESIDENCIA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</a:t>
            </a:r>
            <a:r>
              <a:rPr lang="es-ES" b="1" dirty="0" smtClean="0">
                <a:latin typeface="Bahnschrift Light Condensed" panose="020B0502040204020203" pitchFamily="34" charset="0"/>
              </a:rPr>
              <a:t>24% de las VIVIENDAS</a:t>
            </a:r>
            <a:r>
              <a:rPr lang="es-ES" dirty="0" smtClean="0">
                <a:latin typeface="Bahnschrift Light Condensed" panose="020B0502040204020203" pitchFamily="34" charset="0"/>
              </a:rPr>
              <a:t> en </a:t>
            </a:r>
            <a:r>
              <a:rPr lang="es-ES" b="1" dirty="0" smtClean="0">
                <a:latin typeface="Bahnschrift Light Condensed" panose="020B0502040204020203" pitchFamily="34" charset="0"/>
              </a:rPr>
              <a:t>CATALUNYA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tienen este uso.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</a:t>
            </a:r>
            <a:r>
              <a:rPr lang="es-ES" b="1" dirty="0" smtClean="0">
                <a:latin typeface="Bahnschrift Light Condensed" panose="020B0502040204020203" pitchFamily="34" charset="0"/>
              </a:rPr>
              <a:t>PRECIO del METRO CUADRADO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se incrementa un </a:t>
            </a:r>
            <a:r>
              <a:rPr lang="es-ES" b="1" dirty="0" smtClean="0">
                <a:latin typeface="Bahnschrift Light Condensed" panose="020B0502040204020203" pitchFamily="34" charset="0"/>
              </a:rPr>
              <a:t>13%</a:t>
            </a:r>
            <a:r>
              <a:rPr lang="es-ES" dirty="0" smtClean="0">
                <a:latin typeface="Bahnschrift Light Condensed" panose="020B0502040204020203" pitchFamily="34" charset="0"/>
              </a:rPr>
              <a:t> por encima de la media en la </a:t>
            </a:r>
            <a:r>
              <a:rPr lang="es-ES" b="1" dirty="0" smtClean="0">
                <a:latin typeface="Bahnschrift Light Condensed" panose="020B0502040204020203" pitchFamily="34" charset="0"/>
              </a:rPr>
              <a:t>CERDANYA</a:t>
            </a:r>
            <a:r>
              <a:rPr lang="es-ES" dirty="0" smtClean="0">
                <a:latin typeface="Bahnschrift Light Condensed" panose="020B0502040204020203" pitchFamily="34" charset="0"/>
              </a:rPr>
              <a:t>, alcanzando el </a:t>
            </a:r>
            <a:r>
              <a:rPr lang="es-ES" b="1" dirty="0" smtClean="0">
                <a:latin typeface="Bahnschrift Light Condensed" panose="020B0502040204020203" pitchFamily="34" charset="0"/>
              </a:rPr>
              <a:t>220%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en algunos municipios de </a:t>
            </a:r>
            <a:r>
              <a:rPr lang="es-ES" dirty="0" err="1" smtClean="0">
                <a:latin typeface="Bahnschrift Light Condensed" panose="020B0502040204020203" pitchFamily="34" charset="0"/>
              </a:rPr>
              <a:t>l’</a:t>
            </a:r>
            <a:r>
              <a:rPr lang="es-ES" b="1" dirty="0" err="1" smtClean="0">
                <a:latin typeface="Bahnschrift Light Condensed" panose="020B0502040204020203" pitchFamily="34" charset="0"/>
              </a:rPr>
              <a:t>Empordà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03958" y="2560321"/>
            <a:ext cx="3184840" cy="31551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574532" y="5685782"/>
            <a:ext cx="1524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Fuente: Idealista.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7603958" y="5715489"/>
            <a:ext cx="3184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Bahnschrift Light Condensed" panose="020B0502040204020203" pitchFamily="34" charset="0"/>
              </a:rPr>
              <a:t>¿Catalunya es una PIJOCRACIA?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12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000" b="1" dirty="0" smtClean="0">
                <a:latin typeface="Bahnschrift Light Condensed" panose="020B0502040204020203" pitchFamily="34" charset="0"/>
              </a:rPr>
              <a:t>8. La BUROCRACIA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El</a:t>
            </a:r>
            <a:r>
              <a:rPr lang="es-ES" b="1" dirty="0" smtClean="0">
                <a:latin typeface="Bahnschrift Light Condensed" panose="020B0502040204020203" pitchFamily="34" charset="0"/>
              </a:rPr>
              <a:t> TIEMPO de ESPERA </a:t>
            </a:r>
            <a:r>
              <a:rPr lang="es-ES" dirty="0" smtClean="0">
                <a:latin typeface="Bahnschrift Light Condensed" panose="020B0502040204020203" pitchFamily="34" charset="0"/>
              </a:rPr>
              <a:t>para comenzar a </a:t>
            </a:r>
            <a:r>
              <a:rPr lang="es-ES" b="1" dirty="0" smtClean="0">
                <a:latin typeface="Bahnschrift Light Condensed" panose="020B0502040204020203" pitchFamily="34" charset="0"/>
              </a:rPr>
              <a:t>CONSTRUIR </a:t>
            </a:r>
            <a:r>
              <a:rPr lang="es-ES" dirty="0" smtClean="0">
                <a:latin typeface="Bahnschrift Light Condensed" panose="020B0502040204020203" pitchFamily="34" charset="0"/>
              </a:rPr>
              <a:t>está </a:t>
            </a:r>
            <a:r>
              <a:rPr lang="es-ES" b="1" dirty="0" smtClean="0">
                <a:latin typeface="Bahnschrift Light Condensed" panose="020B0502040204020203" pitchFamily="34" charset="0"/>
              </a:rPr>
              <a:t>entre 18 y 24 meses</a:t>
            </a:r>
            <a:r>
              <a:rPr lang="es-ES" dirty="0" smtClean="0">
                <a:latin typeface="Bahnschrift Light Condensed" panose="020B0502040204020203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Estudios del terreno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Proyecto y solicitud de licencia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Burocracia municipal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Licencia de Obra Mayor, Tasas y Replanteo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Movimiento de tierras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Es un proceso </a:t>
            </a:r>
            <a:r>
              <a:rPr lang="es-ES" b="1" dirty="0" smtClean="0">
                <a:latin typeface="Bahnschrift Light Condensed" panose="020B0502040204020203" pitchFamily="34" charset="0"/>
              </a:rPr>
              <a:t>LENTO, ARBITRARIO </a:t>
            </a:r>
            <a:r>
              <a:rPr lang="es-ES" dirty="0" smtClean="0">
                <a:latin typeface="Bahnschrift Light Condensed" panose="020B0502040204020203" pitchFamily="34" charset="0"/>
              </a:rPr>
              <a:t>y</a:t>
            </a:r>
            <a:r>
              <a:rPr lang="es-ES" b="1" dirty="0" smtClean="0">
                <a:latin typeface="Bahnschrift Light Condensed" panose="020B0502040204020203" pitchFamily="34" charset="0"/>
              </a:rPr>
              <a:t> COSTOSO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>
                <a:latin typeface="Bahnschrift Light Condensed" panose="020B0502040204020203" pitchFamily="34" charset="0"/>
              </a:rPr>
              <a:t>El </a:t>
            </a:r>
            <a:r>
              <a:rPr lang="es-ES" b="1" dirty="0">
                <a:latin typeface="Bahnschrift Light Condensed" panose="020B0502040204020203" pitchFamily="34" charset="0"/>
              </a:rPr>
              <a:t>EXCESO de REGULACIÓN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no </a:t>
            </a:r>
            <a:r>
              <a:rPr lang="es-ES" dirty="0">
                <a:latin typeface="Bahnschrift Light Condensed" panose="020B0502040204020203" pitchFamily="34" charset="0"/>
              </a:rPr>
              <a:t>es sinónimo de garantías:</a:t>
            </a:r>
          </a:p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Materiales de </a:t>
            </a:r>
            <a:r>
              <a:rPr lang="es-ES" b="1" dirty="0">
                <a:latin typeface="Bahnschrift Light Condensed" panose="020B0502040204020203" pitchFamily="34" charset="0"/>
              </a:rPr>
              <a:t>ínfima calidad</a:t>
            </a:r>
            <a:r>
              <a:rPr lang="es-ES" b="1" dirty="0" smtClean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Obras</a:t>
            </a:r>
            <a:r>
              <a:rPr lang="es-ES" b="1" dirty="0" smtClean="0">
                <a:latin typeface="Bahnschrift Light Condensed" panose="020B0502040204020203" pitchFamily="34" charset="0"/>
              </a:rPr>
              <a:t> mal ejecutadas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Construcción </a:t>
            </a:r>
            <a:r>
              <a:rPr lang="es-ES" dirty="0">
                <a:latin typeface="Bahnschrift Light Condensed" panose="020B0502040204020203" pitchFamily="34" charset="0"/>
              </a:rPr>
              <a:t>en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</a:t>
            </a:r>
            <a:r>
              <a:rPr lang="es-ES" b="1" dirty="0" smtClean="0">
                <a:latin typeface="Bahnschrift Light Condensed" panose="020B0502040204020203" pitchFamily="34" charset="0"/>
              </a:rPr>
              <a:t>zonas inundables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  <a:endParaRPr lang="es-ES" dirty="0">
              <a:latin typeface="Bahnschrift Light Condensed" panose="020B0502040204020203" pitchFamily="34" charset="0"/>
            </a:endParaRPr>
          </a:p>
          <a:p>
            <a:pPr>
              <a:buFontTx/>
              <a:buChar char="-"/>
            </a:pPr>
            <a:r>
              <a:rPr lang="es-ES" b="1" dirty="0">
                <a:latin typeface="Bahnschrift Light Condensed" panose="020B0502040204020203" pitchFamily="34" charset="0"/>
              </a:rPr>
              <a:t>Fealdad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820" y="4008753"/>
            <a:ext cx="1866519" cy="2136016"/>
          </a:xfrm>
          <a:prstGeom prst="rect">
            <a:avLst/>
          </a:prstGeom>
        </p:spPr>
      </p:pic>
      <p:sp>
        <p:nvSpPr>
          <p:cNvPr id="7" name="Llamada ovalada 6"/>
          <p:cNvSpPr/>
          <p:nvPr/>
        </p:nvSpPr>
        <p:spPr>
          <a:xfrm>
            <a:off x="9407066" y="2950511"/>
            <a:ext cx="1453777" cy="87589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9656114" y="3053088"/>
            <a:ext cx="1240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</a:rPr>
              <a:t>¡TE LO DIJE!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931869" y="5868127"/>
            <a:ext cx="280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Fuentes: Observatorio Inmobiliario 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03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Bahnschrift Light Condensed" panose="020B0502040204020203" pitchFamily="34" charset="0"/>
              </a:rPr>
              <a:t>                      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9. </a:t>
            </a:r>
            <a:r>
              <a:rPr lang="es-ES" sz="5000" b="1" dirty="0">
                <a:latin typeface="Bahnschrift Light Condensed" panose="020B0502040204020203" pitchFamily="34" charset="0"/>
              </a:rPr>
              <a:t>El TURISMO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En el año </a:t>
            </a:r>
            <a:r>
              <a:rPr lang="es-ES" b="1" dirty="0" smtClean="0">
                <a:latin typeface="Bahnschrift Light Condensed" panose="020B0502040204020203" pitchFamily="34" charset="0"/>
              </a:rPr>
              <a:t>2025</a:t>
            </a:r>
            <a:r>
              <a:rPr lang="es-ES" dirty="0" smtClean="0">
                <a:latin typeface="Bahnschrift Light Condensed" panose="020B0502040204020203" pitchFamily="34" charset="0"/>
              </a:rPr>
              <a:t> llegaron </a:t>
            </a:r>
            <a:r>
              <a:rPr lang="es-ES" b="1" dirty="0" smtClean="0">
                <a:latin typeface="Bahnschrift Light Condensed" panose="020B0502040204020203" pitchFamily="34" charset="0"/>
              </a:rPr>
              <a:t>97 millones</a:t>
            </a:r>
            <a:r>
              <a:rPr lang="es-ES" dirty="0" smtClean="0">
                <a:latin typeface="Bahnschrift Light Condensed" panose="020B0502040204020203" pitchFamily="34" charset="0"/>
              </a:rPr>
              <a:t> de </a:t>
            </a:r>
            <a:r>
              <a:rPr lang="es-ES" b="1" dirty="0" smtClean="0">
                <a:latin typeface="Bahnschrift Light Condensed" panose="020B0502040204020203" pitchFamily="34" charset="0"/>
              </a:rPr>
              <a:t>TURISTAS </a:t>
            </a:r>
            <a:r>
              <a:rPr lang="es-ES" dirty="0" smtClean="0">
                <a:latin typeface="Bahnschrift Light Condensed" panose="020B0502040204020203" pitchFamily="34" charset="0"/>
              </a:rPr>
              <a:t>extranjeros,                                                            casi un </a:t>
            </a:r>
            <a:r>
              <a:rPr lang="es-ES" b="1" dirty="0" smtClean="0">
                <a:latin typeface="Bahnschrift Light Condensed" panose="020B0502040204020203" pitchFamily="34" charset="0"/>
              </a:rPr>
              <a:t>200% de la POBLACIÓN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err="1" smtClean="0">
                <a:latin typeface="Bahnschrift Light Condensed" panose="020B0502040204020203" pitchFamily="34" charset="0"/>
              </a:rPr>
              <a:t>Naut</a:t>
            </a:r>
            <a:r>
              <a:rPr lang="es-ES" dirty="0" smtClean="0">
                <a:latin typeface="Bahnschrift Light Condensed" panose="020B0502040204020203" pitchFamily="34" charset="0"/>
              </a:rPr>
              <a:t> Aran, </a:t>
            </a:r>
            <a:r>
              <a:rPr lang="es-ES" dirty="0" err="1" smtClean="0">
                <a:latin typeface="Bahnschrift Light Condensed" panose="020B0502040204020203" pitchFamily="34" charset="0"/>
              </a:rPr>
              <a:t>Penyíscola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y </a:t>
            </a:r>
            <a:r>
              <a:rPr lang="es-ES" dirty="0" err="1" smtClean="0">
                <a:latin typeface="Bahnschrift Light Condensed" panose="020B0502040204020203" pitchFamily="34" charset="0"/>
              </a:rPr>
              <a:t>Sallent</a:t>
            </a:r>
            <a:r>
              <a:rPr lang="es-ES" dirty="0" smtClean="0">
                <a:latin typeface="Bahnschrift Light Condensed" panose="020B0502040204020203" pitchFamily="34" charset="0"/>
              </a:rPr>
              <a:t> de Gállego reciben </a:t>
            </a:r>
            <a:r>
              <a:rPr lang="es-ES" b="1" dirty="0" smtClean="0">
                <a:latin typeface="Bahnschrift Light Condensed" panose="020B0502040204020203" pitchFamily="34" charset="0"/>
              </a:rPr>
              <a:t>más de 50 TURISTAS por HABITANTE; </a:t>
            </a:r>
            <a:r>
              <a:rPr lang="es-ES" dirty="0" err="1" smtClean="0">
                <a:latin typeface="Bahnschrift Light Condensed" panose="020B0502040204020203" pitchFamily="34" charset="0"/>
              </a:rPr>
              <a:t>Sant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dirty="0" err="1" smtClean="0">
                <a:latin typeface="Bahnschrift Light Condensed" panose="020B0502040204020203" pitchFamily="34" charset="0"/>
              </a:rPr>
              <a:t>Llorenç</a:t>
            </a:r>
            <a:r>
              <a:rPr lang="es-ES" dirty="0" smtClean="0">
                <a:latin typeface="Bahnschrift Light Condensed" panose="020B0502040204020203" pitchFamily="34" charset="0"/>
              </a:rPr>
              <a:t> de </a:t>
            </a:r>
            <a:r>
              <a:rPr lang="es-ES" dirty="0" err="1" smtClean="0">
                <a:latin typeface="Bahnschrift Light Condensed" panose="020B0502040204020203" pitchFamily="34" charset="0"/>
              </a:rPr>
              <a:t>Cardassar</a:t>
            </a:r>
            <a:r>
              <a:rPr lang="es-ES" dirty="0" smtClean="0">
                <a:latin typeface="Bahnschrift Light Condensed" panose="020B0502040204020203" pitchFamily="34" charset="0"/>
              </a:rPr>
              <a:t> recibe </a:t>
            </a:r>
            <a:r>
              <a:rPr lang="es-ES" b="1" dirty="0" smtClean="0">
                <a:latin typeface="Bahnschrift Light Condensed" panose="020B0502040204020203" pitchFamily="34" charset="0"/>
              </a:rPr>
              <a:t>73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</a:t>
            </a:r>
            <a:r>
              <a:rPr lang="es-ES" b="1" dirty="0" smtClean="0">
                <a:latin typeface="Bahnschrift Light Condensed" panose="020B0502040204020203" pitchFamily="34" charset="0"/>
              </a:rPr>
              <a:t>36%</a:t>
            </a:r>
            <a:r>
              <a:rPr lang="es-ES" dirty="0" smtClean="0">
                <a:latin typeface="Bahnschrift Light Condensed" panose="020B0502040204020203" pitchFamily="34" charset="0"/>
              </a:rPr>
              <a:t> de los TURISTAS </a:t>
            </a:r>
            <a:r>
              <a:rPr lang="es-ES" b="1" dirty="0" smtClean="0">
                <a:latin typeface="Bahnschrift Light Condensed" panose="020B0502040204020203" pitchFamily="34" charset="0"/>
              </a:rPr>
              <a:t>NO se aloja en HOTELES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Unas </a:t>
            </a:r>
            <a:r>
              <a:rPr lang="es-ES" b="1" dirty="0" smtClean="0">
                <a:latin typeface="Bahnschrift Light Condensed" panose="020B0502040204020203" pitchFamily="34" charset="0"/>
              </a:rPr>
              <a:t>350.000 VIVIENDAS</a:t>
            </a:r>
            <a:r>
              <a:rPr lang="es-ES" dirty="0" smtClean="0">
                <a:latin typeface="Bahnschrift Light Condensed" panose="020B0502040204020203" pitchFamily="34" charset="0"/>
              </a:rPr>
              <a:t> están destinadas al </a:t>
            </a:r>
            <a:r>
              <a:rPr lang="es-ES" b="1" dirty="0" smtClean="0">
                <a:latin typeface="Bahnschrift Light Condensed" panose="020B0502040204020203" pitchFamily="34" charset="0"/>
              </a:rPr>
              <a:t>ALOJAMIENTO TURÍSTICO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(legalmente).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El </a:t>
            </a:r>
            <a:r>
              <a:rPr lang="es-ES" b="1" dirty="0" smtClean="0">
                <a:latin typeface="Bahnschrift Light Condensed" panose="020B0502040204020203" pitchFamily="34" charset="0"/>
              </a:rPr>
              <a:t>TURISMO</a:t>
            </a:r>
            <a:r>
              <a:rPr lang="es-ES" dirty="0" smtClean="0">
                <a:latin typeface="Bahnschrift Light Condensed" panose="020B0502040204020203" pitchFamily="34" charset="0"/>
              </a:rPr>
              <a:t> incrementa un </a:t>
            </a:r>
            <a:r>
              <a:rPr lang="es-ES" b="1" dirty="0" smtClean="0">
                <a:latin typeface="Bahnschrift Light Condensed" panose="020B0502040204020203" pitchFamily="34" charset="0"/>
              </a:rPr>
              <a:t>30%</a:t>
            </a:r>
            <a:r>
              <a:rPr lang="es-ES" dirty="0" smtClean="0">
                <a:latin typeface="Bahnschrift Light Condensed" panose="020B0502040204020203" pitchFamily="34" charset="0"/>
              </a:rPr>
              <a:t> la cuota de </a:t>
            </a:r>
            <a:r>
              <a:rPr lang="es-ES" b="1" dirty="0" smtClean="0">
                <a:latin typeface="Bahnschrift Light Condensed" panose="020B0502040204020203" pitchFamily="34" charset="0"/>
              </a:rPr>
              <a:t>ALQUILER</a:t>
            </a:r>
            <a:r>
              <a:rPr lang="es-ES" dirty="0" smtClean="0">
                <a:latin typeface="Bahnschrift Light Condensed" panose="020B0502040204020203" pitchFamily="34" charset="0"/>
              </a:rPr>
              <a:t> y un </a:t>
            </a:r>
            <a:r>
              <a:rPr lang="es-ES" b="1" dirty="0" smtClean="0">
                <a:latin typeface="Bahnschrift Light Condensed" panose="020B0502040204020203" pitchFamily="34" charset="0"/>
              </a:rPr>
              <a:t>20%</a:t>
            </a:r>
            <a:r>
              <a:rPr lang="es-ES" dirty="0" smtClean="0">
                <a:latin typeface="Bahnschrift Light Condensed" panose="020B0502040204020203" pitchFamily="34" charset="0"/>
              </a:rPr>
              <a:t> el coste de la </a:t>
            </a:r>
            <a:r>
              <a:rPr lang="es-ES" b="1" dirty="0" smtClean="0">
                <a:latin typeface="Bahnschrift Light Condensed" panose="020B0502040204020203" pitchFamily="34" charset="0"/>
              </a:rPr>
              <a:t>PROPIEDAD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95401" y="5777469"/>
            <a:ext cx="678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Fuentes: INE, Europa </a:t>
            </a:r>
            <a:r>
              <a:rPr lang="es-ES" dirty="0" err="1" smtClean="0">
                <a:latin typeface="Bahnschrift Light Condensed" panose="020B0502040204020203" pitchFamily="34" charset="0"/>
              </a:rPr>
              <a:t>Press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i="1" dirty="0" smtClean="0">
                <a:latin typeface="Bahnschrift Light Condensed" panose="020B0502040204020203" pitchFamily="34" charset="0"/>
              </a:rPr>
              <a:t>El País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i="1" dirty="0" smtClean="0">
                <a:latin typeface="Bahnschrift Light Condensed" panose="020B0502040204020203" pitchFamily="34" charset="0"/>
              </a:rPr>
              <a:t>El Confidencial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dirty="0" err="1" smtClean="0">
                <a:latin typeface="Bahnschrift Light Condensed" panose="020B0502040204020203" pitchFamily="34" charset="0"/>
              </a:rPr>
              <a:t>EpData</a:t>
            </a:r>
            <a:r>
              <a:rPr lang="es-ES" dirty="0" smtClean="0">
                <a:latin typeface="Bahnschrift Light Condensed" panose="020B0502040204020203" pitchFamily="34" charset="0"/>
              </a:rPr>
              <a:t> y Banco de España.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189" y="680896"/>
            <a:ext cx="2981626" cy="190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2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5000" b="1" dirty="0" smtClean="0">
                <a:latin typeface="Bahnschrift Light Condensed" panose="020B0502040204020203" pitchFamily="34" charset="0"/>
              </a:rPr>
              <a:t>10. Los “FONDOS BUITRE” </a:t>
            </a:r>
            <a:endParaRPr lang="es-ES" sz="5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0212" y="2661260"/>
            <a:ext cx="9601196" cy="3318936"/>
          </a:xfrm>
        </p:spPr>
        <p:txBody>
          <a:bodyPr>
            <a:normAutofit fontScale="70000" lnSpcReduction="20000"/>
          </a:bodyPr>
          <a:lstStyle/>
          <a:p>
            <a:r>
              <a:rPr lang="es-ES" sz="3000" dirty="0" smtClean="0">
                <a:latin typeface="Bahnschrift Light Condensed" panose="020B0502040204020203" pitchFamily="34" charset="0"/>
              </a:rPr>
              <a:t>Un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GRAN TENEDOR</a:t>
            </a:r>
            <a:r>
              <a:rPr lang="es-ES" sz="3000" dirty="0" smtClean="0">
                <a:latin typeface="Bahnschrift Light Condensed" panose="020B0502040204020203" pitchFamily="34" charset="0"/>
              </a:rPr>
              <a:t> debe poseer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10 o más viviendas,</a:t>
            </a:r>
            <a:r>
              <a:rPr lang="es-ES" sz="3000" dirty="0" smtClean="0">
                <a:latin typeface="Bahnschrift Light Condensed" panose="020B0502040204020203" pitchFamily="34" charset="0"/>
              </a:rPr>
              <a:t> o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5</a:t>
            </a:r>
            <a:r>
              <a:rPr lang="es-ES" sz="3000" dirty="0" smtClean="0">
                <a:latin typeface="Bahnschrift Light Condensed" panose="020B0502040204020203" pitchFamily="34" charset="0"/>
              </a:rPr>
              <a:t> en las “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ZONAS TENSIONADAS</a:t>
            </a:r>
            <a:r>
              <a:rPr lang="es-ES" sz="3000" dirty="0" smtClean="0">
                <a:latin typeface="Bahnschrift Light Condensed" panose="020B0502040204020203" pitchFamily="34" charset="0"/>
              </a:rPr>
              <a:t>”.</a:t>
            </a:r>
          </a:p>
          <a:p>
            <a:r>
              <a:rPr lang="es-ES" sz="3000" dirty="0" smtClean="0">
                <a:latin typeface="Bahnschrift Light Condensed" panose="020B0502040204020203" pitchFamily="34" charset="0"/>
              </a:rPr>
              <a:t>En el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ÁREA METROPOLITANA DE BARCELONA</a:t>
            </a:r>
            <a:r>
              <a:rPr lang="es-ES" sz="3000" dirty="0" smtClean="0">
                <a:latin typeface="Bahnschrift Light Condensed" panose="020B0502040204020203" pitchFamily="34" charset="0"/>
              </a:rPr>
              <a:t>, el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36%</a:t>
            </a:r>
            <a:r>
              <a:rPr lang="es-ES" sz="3000" dirty="0" smtClean="0">
                <a:latin typeface="Bahnschrift Light Condensed" panose="020B0502040204020203" pitchFamily="34" charset="0"/>
              </a:rPr>
              <a:t> de la VIVIENDA en ALQUILER                                                         pertenece a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GRANDES TENEDORES</a:t>
            </a:r>
            <a:r>
              <a:rPr lang="es-ES" sz="30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000" dirty="0" smtClean="0">
                <a:latin typeface="Bahnschrift Light Condensed" panose="020B0502040204020203" pitchFamily="34" charset="0"/>
              </a:rPr>
              <a:t>Solo un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8%</a:t>
            </a:r>
            <a:r>
              <a:rPr lang="es-ES" sz="3000" dirty="0" smtClean="0">
                <a:latin typeface="Bahnschrift Light Condensed" panose="020B0502040204020203" pitchFamily="34" charset="0"/>
              </a:rPr>
              <a:t> de la VIVIENDA en ALQUILER ofertada en España                                                                       pertenece a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SOCIEDADES DE INVERSIÓN</a:t>
            </a:r>
            <a:r>
              <a:rPr lang="es-ES" sz="30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000" dirty="0" smtClean="0">
                <a:latin typeface="Bahnschrift Light Condensed" panose="020B0502040204020203" pitchFamily="34" charset="0"/>
              </a:rPr>
              <a:t>¿Son los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únicos RESPONSABLES</a:t>
            </a:r>
            <a:r>
              <a:rPr lang="es-ES" sz="3000" dirty="0" smtClean="0">
                <a:latin typeface="Bahnschrift Light Condensed" panose="020B0502040204020203" pitchFamily="34" charset="0"/>
              </a:rPr>
              <a:t>? </a:t>
            </a:r>
            <a:r>
              <a:rPr lang="es-ES" sz="3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r>
              <a:rPr lang="es-ES" sz="3000" dirty="0" smtClean="0">
                <a:latin typeface="Bahnschrift Light Condensed" panose="020B0502040204020203" pitchFamily="34" charset="0"/>
              </a:rPr>
              <a:t>,                                                                                                                    pero no hacen más que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CONCENTRAR la PROPIEDAD</a:t>
            </a:r>
            <a:r>
              <a:rPr lang="es-ES" sz="3000" dirty="0" smtClean="0">
                <a:latin typeface="Bahnschrift Light Condensed" panose="020B0502040204020203" pitchFamily="34" charset="0"/>
              </a:rPr>
              <a:t>:                                                                                        desde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2023</a:t>
            </a:r>
            <a:r>
              <a:rPr lang="es-ES" sz="3000" dirty="0" smtClean="0">
                <a:latin typeface="Bahnschrift Light Condensed" panose="020B0502040204020203" pitchFamily="34" charset="0"/>
              </a:rPr>
              <a:t> los “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fondos buitre</a:t>
            </a:r>
            <a:r>
              <a:rPr lang="es-ES" sz="3000" dirty="0" smtClean="0">
                <a:latin typeface="Bahnschrift Light Condensed" panose="020B0502040204020203" pitchFamily="34" charset="0"/>
              </a:rPr>
              <a:t>” han crecido un </a:t>
            </a:r>
            <a:r>
              <a:rPr lang="es-ES" sz="3000" b="1" dirty="0" smtClean="0">
                <a:latin typeface="Bahnschrift Light Condensed" panose="020B0502040204020203" pitchFamily="34" charset="0"/>
              </a:rPr>
              <a:t>20%</a:t>
            </a:r>
            <a:r>
              <a:rPr lang="es-ES" sz="3000" dirty="0" smtClean="0"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es-ES" sz="1800" dirty="0" smtClean="0">
                <a:latin typeface="Bahnschrift Light Condensed" panose="020B0502040204020203" pitchFamily="34" charset="0"/>
              </a:rPr>
              <a:t>                                                                                </a:t>
            </a: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Fuentes: Observatorio </a:t>
            </a:r>
            <a:r>
              <a:rPr lang="es-ES" dirty="0">
                <a:latin typeface="Bahnschrift Light Condensed" panose="020B0502040204020203" pitchFamily="34" charset="0"/>
              </a:rPr>
              <a:t>Metropolitano de la Vivienda, Banco de España y CBRE.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511" y="3224463"/>
            <a:ext cx="2331831" cy="23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746985" y="1328287"/>
            <a:ext cx="87589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000" b="1" dirty="0" smtClean="0">
                <a:latin typeface="Bahnschrift Light Condensed" panose="020B0502040204020203" pitchFamily="34" charset="0"/>
              </a:rPr>
              <a:t>III</a:t>
            </a:r>
          </a:p>
          <a:p>
            <a:r>
              <a:rPr lang="es-ES" sz="5000" b="1" dirty="0" smtClean="0">
                <a:latin typeface="Bahnschrift Light Condensed" panose="020B0502040204020203" pitchFamily="34" charset="0"/>
              </a:rPr>
              <a:t>SOLUCIONES al PROBLEMA de la VIVIENDA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145" y="3190509"/>
            <a:ext cx="5260670" cy="279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5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800" b="1" dirty="0">
                <a:latin typeface="Bahnschrift Light Condensed" panose="020B0502040204020203" pitchFamily="34" charset="0"/>
              </a:rPr>
              <a:t>“SOLUCIONES” </a:t>
            </a:r>
            <a:r>
              <a:rPr lang="es-ES" sz="3800" b="1" dirty="0" smtClean="0">
                <a:latin typeface="Bahnschrift Light Condensed" panose="020B0502040204020203" pitchFamily="34" charset="0"/>
              </a:rPr>
              <a:t>“</a:t>
            </a:r>
            <a:r>
              <a:rPr lang="es-ES" sz="3800" b="1" u="sng" dirty="0" smtClean="0">
                <a:latin typeface="Bahnschrift Light Condensed" panose="020B0502040204020203" pitchFamily="34" charset="0"/>
              </a:rPr>
              <a:t>progresistas</a:t>
            </a:r>
            <a:r>
              <a:rPr lang="es-ES" sz="3800" b="1" dirty="0" smtClean="0">
                <a:latin typeface="Bahnschrift Light Condensed" panose="020B0502040204020203" pitchFamily="34" charset="0"/>
              </a:rPr>
              <a:t>” </a:t>
            </a:r>
            <a:r>
              <a:rPr lang="es-ES" sz="3800" b="1" dirty="0">
                <a:latin typeface="Bahnschrift Light Condensed" panose="020B0502040204020203" pitchFamily="34" charset="0"/>
              </a:rPr>
              <a:t>al PROBLEMA de la VIVIENDA</a:t>
            </a:r>
            <a:endParaRPr lang="es-ES" sz="380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2887578" y="2743199"/>
            <a:ext cx="8009019" cy="333034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b="1" dirty="0" smtClean="0"/>
              <a:t>                    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DECRETO DEL GOBIERNO</a:t>
            </a:r>
          </a:p>
          <a:p>
            <a:r>
              <a:rPr lang="es-ES" sz="3100" b="1" dirty="0" smtClean="0">
                <a:latin typeface="Bahnschrift Light Condensed" panose="020B0502040204020203" pitchFamily="34" charset="0"/>
              </a:rPr>
              <a:t>Estancamiento de los PRECIOS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a base de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PRÓRROGAS OBLIGATORIAS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                  de los contratos de alquiler vigentes.</a:t>
            </a:r>
          </a:p>
          <a:p>
            <a:r>
              <a:rPr lang="es-ES" sz="3100" b="1" dirty="0" smtClean="0">
                <a:latin typeface="Bahnschrift Light Condensed" panose="020B0502040204020203" pitchFamily="34" charset="0"/>
              </a:rPr>
              <a:t>Pago estatal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de la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DEUDA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de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inquilinos MOROSOS vulnerables</a:t>
            </a:r>
            <a:r>
              <a:rPr lang="es-ES" sz="31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100" b="1" dirty="0" smtClean="0">
                <a:latin typeface="Bahnschrift Light Condensed" panose="020B0502040204020203" pitchFamily="34" charset="0"/>
              </a:rPr>
              <a:t>SUBIR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el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IVA al 10%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a los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pisos turísticos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(el mismo IVA que la carne, el pescado, las latas de conserva, la pasta o el agua embotellada).</a:t>
            </a:r>
          </a:p>
          <a:p>
            <a:r>
              <a:rPr lang="es-ES" sz="3100" dirty="0" smtClean="0">
                <a:latin typeface="Bahnschrift Light Condensed" panose="020B0502040204020203" pitchFamily="34" charset="0"/>
              </a:rPr>
              <a:t>Destinar un FONDO de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10.000 millones de euros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                                                        a </a:t>
            </a:r>
            <a:r>
              <a:rPr lang="es-ES" sz="3100" b="1" dirty="0" smtClean="0">
                <a:latin typeface="Bahnschrift Light Condensed" panose="020B0502040204020203" pitchFamily="34" charset="0"/>
              </a:rPr>
              <a:t>PRÉSTAMOS y AVALES</a:t>
            </a:r>
            <a:r>
              <a:rPr lang="es-ES" sz="3100" dirty="0" smtClean="0">
                <a:latin typeface="Bahnschrift Light Condensed" panose="020B0502040204020203" pitchFamily="34" charset="0"/>
              </a:rPr>
              <a:t> para la PRIMERA VIVIENDA de los jóvenes.</a:t>
            </a:r>
          </a:p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22" y="2425566"/>
            <a:ext cx="2223856" cy="2413333"/>
          </a:xfrm>
          <a:prstGeom prst="rect">
            <a:avLst/>
          </a:prstGeom>
        </p:spPr>
      </p:pic>
      <p:cxnSp>
        <p:nvCxnSpPr>
          <p:cNvPr id="3" name="Conector recto 2"/>
          <p:cNvCxnSpPr/>
          <p:nvPr/>
        </p:nvCxnSpPr>
        <p:spPr>
          <a:xfrm>
            <a:off x="3744227" y="3137836"/>
            <a:ext cx="3763478" cy="9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808522" y="4937760"/>
            <a:ext cx="2079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  </a:t>
            </a:r>
            <a:r>
              <a:rPr lang="es-ES" dirty="0" smtClean="0">
                <a:latin typeface="Algerian" panose="04020705040A02060702" pitchFamily="82" charset="0"/>
              </a:rPr>
              <a:t>SAUNA ADÁN</a:t>
            </a:r>
          </a:p>
          <a:p>
            <a:pPr algn="ctr"/>
            <a:r>
              <a:rPr lang="es-ES" dirty="0">
                <a:latin typeface="Algerian" panose="04020705040A02060702" pitchFamily="82" charset="0"/>
              </a:rPr>
              <a:t> </a:t>
            </a:r>
            <a:r>
              <a:rPr lang="es-ES" dirty="0" smtClean="0">
                <a:latin typeface="Algerian" panose="04020705040A02060702" pitchFamily="82" charset="0"/>
              </a:rPr>
              <a:t>   </a:t>
            </a:r>
            <a:r>
              <a:rPr lang="es-ES" dirty="0" smtClean="0">
                <a:latin typeface="Bahnschrift Light Condensed" panose="020B0502040204020203" pitchFamily="34" charset="0"/>
              </a:rPr>
              <a:t>¿Quieres que te           meta un decretazo?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800" b="1" dirty="0">
                <a:latin typeface="Bahnschrift Light Condensed" panose="020B0502040204020203" pitchFamily="34" charset="0"/>
              </a:rPr>
              <a:t>“SOLUCIONES” </a:t>
            </a:r>
            <a:r>
              <a:rPr lang="es-ES" sz="3800" b="1" dirty="0" smtClean="0">
                <a:latin typeface="Bahnschrift Light Condensed" panose="020B0502040204020203" pitchFamily="34" charset="0"/>
              </a:rPr>
              <a:t>“</a:t>
            </a:r>
            <a:r>
              <a:rPr lang="es-ES" sz="3800" b="1" u="sng" dirty="0" smtClean="0">
                <a:latin typeface="Bahnschrift Light Condensed" panose="020B0502040204020203" pitchFamily="34" charset="0"/>
              </a:rPr>
              <a:t>progresistas</a:t>
            </a:r>
            <a:r>
              <a:rPr lang="es-ES" sz="3800" b="1" dirty="0" smtClean="0">
                <a:latin typeface="Bahnschrift Light Condensed" panose="020B0502040204020203" pitchFamily="34" charset="0"/>
              </a:rPr>
              <a:t>” </a:t>
            </a:r>
            <a:r>
              <a:rPr lang="es-ES" sz="3800" b="1" dirty="0">
                <a:latin typeface="Bahnschrift Light Condensed" panose="020B0502040204020203" pitchFamily="34" charset="0"/>
              </a:rPr>
              <a:t>al PROBLEMA de la VIVIENDA</a:t>
            </a:r>
            <a:endParaRPr lang="es-ES" sz="380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2900" b="1" dirty="0" smtClean="0"/>
              <a:t>              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  ACAMPADA DE SOL</a:t>
            </a:r>
          </a:p>
          <a:p>
            <a:r>
              <a:rPr lang="es-ES" sz="2900" b="1" dirty="0" smtClean="0">
                <a:latin typeface="Bahnschrift Light Condensed" panose="020B0502040204020203" pitchFamily="34" charset="0"/>
              </a:rPr>
              <a:t>Prohibición</a:t>
            </a:r>
            <a:r>
              <a:rPr lang="es-ES" sz="2900" dirty="0" smtClean="0">
                <a:latin typeface="Bahnschrift Light Condensed" panose="020B0502040204020203" pitchFamily="34" charset="0"/>
              </a:rPr>
              <a:t> total de los 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DESAHUCIOS</a:t>
            </a:r>
            <a:r>
              <a:rPr lang="es-ES" sz="29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900" dirty="0" smtClean="0">
                <a:latin typeface="Bahnschrift Light Condensed" panose="020B0502040204020203" pitchFamily="34" charset="0"/>
              </a:rPr>
              <a:t>Todos los 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CONTRATOS </a:t>
            </a:r>
            <a:r>
              <a:rPr lang="es-ES" sz="2900" dirty="0" smtClean="0">
                <a:latin typeface="Bahnschrift Light Condensed" panose="020B0502040204020203" pitchFamily="34" charset="0"/>
              </a:rPr>
              <a:t>de alquiler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 INDEFINIDOS</a:t>
            </a:r>
            <a:r>
              <a:rPr lang="es-ES" sz="29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900" b="1" dirty="0" smtClean="0">
                <a:latin typeface="Bahnschrift Light Condensed" panose="020B0502040204020203" pitchFamily="34" charset="0"/>
              </a:rPr>
              <a:t>Reducción</a:t>
            </a:r>
            <a:r>
              <a:rPr lang="es-ES" sz="2900" dirty="0" smtClean="0">
                <a:latin typeface="Bahnschrift Light Condensed" panose="020B0502040204020203" pitchFamily="34" charset="0"/>
              </a:rPr>
              <a:t> de los 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PRECIOS </a:t>
            </a:r>
            <a:r>
              <a:rPr lang="es-ES" sz="2900" dirty="0" smtClean="0">
                <a:latin typeface="Bahnschrift Light Condensed" panose="020B0502040204020203" pitchFamily="34" charset="0"/>
              </a:rPr>
              <a:t>del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 alquiler</a:t>
            </a:r>
            <a:r>
              <a:rPr lang="es-ES" sz="2900" dirty="0" smtClean="0">
                <a:latin typeface="Bahnschrift Light Condensed" panose="020B0502040204020203" pitchFamily="34" charset="0"/>
              </a:rPr>
              <a:t> al 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50%</a:t>
            </a:r>
            <a:r>
              <a:rPr lang="es-ES" sz="29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900" b="1" dirty="0" smtClean="0">
                <a:latin typeface="Bahnschrift Light Condensed" panose="020B0502040204020203" pitchFamily="34" charset="0"/>
              </a:rPr>
              <a:t>Nacionalización</a:t>
            </a:r>
            <a:r>
              <a:rPr lang="es-ES" sz="2900" dirty="0" smtClean="0">
                <a:latin typeface="Bahnschrift Light Condensed" panose="020B0502040204020203" pitchFamily="34" charset="0"/>
              </a:rPr>
              <a:t> de los “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FONDOS BUITRE”</a:t>
            </a:r>
            <a:r>
              <a:rPr lang="es-ES" sz="29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900" b="1" dirty="0" smtClean="0">
                <a:latin typeface="Bahnschrift Light Condensed" panose="020B0502040204020203" pitchFamily="34" charset="0"/>
              </a:rPr>
              <a:t>DESAMORTIZAR</a:t>
            </a:r>
            <a:r>
              <a:rPr lang="es-ES" sz="2900" dirty="0" smtClean="0">
                <a:latin typeface="Bahnschrift Light Condensed" panose="020B0502040204020203" pitchFamily="34" charset="0"/>
              </a:rPr>
              <a:t> las </a:t>
            </a:r>
            <a:r>
              <a:rPr lang="es-ES" sz="2900" b="1" dirty="0" smtClean="0">
                <a:latin typeface="Bahnschrift Light Condensed" panose="020B0502040204020203" pitchFamily="34" charset="0"/>
              </a:rPr>
              <a:t>viviendas no habitadas</a:t>
            </a:r>
            <a:r>
              <a:rPr lang="es-ES" sz="29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900" b="1" dirty="0" smtClean="0">
                <a:latin typeface="Bahnschrift Light Condensed" panose="020B0502040204020203" pitchFamily="34" charset="0"/>
              </a:rPr>
              <a:t>Evitar ABUSOS</a:t>
            </a:r>
            <a:r>
              <a:rPr lang="es-ES" sz="2900" dirty="0" smtClean="0">
                <a:latin typeface="Bahnschrift Light Condensed" panose="020B0502040204020203" pitchFamily="34" charset="0"/>
              </a:rPr>
              <a:t> de los arrendadores: no devolver fianza, reparaciones obligatorias…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561" y="2556932"/>
            <a:ext cx="2955326" cy="2642135"/>
          </a:xfrm>
          <a:prstGeom prst="rect">
            <a:avLst/>
          </a:prstGeom>
        </p:spPr>
      </p:pic>
      <p:cxnSp>
        <p:nvCxnSpPr>
          <p:cNvPr id="3" name="Conector recto 2"/>
          <p:cNvCxnSpPr/>
          <p:nvPr/>
        </p:nvCxnSpPr>
        <p:spPr>
          <a:xfrm>
            <a:off x="2300438" y="2887579"/>
            <a:ext cx="25506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3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877324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¿Funciona la REGULACIÓN de los ALQUILERES? </a:t>
            </a:r>
            <a:r>
              <a:rPr lang="es-ES" sz="4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4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¿Qué implica?</a:t>
            </a:r>
          </a:p>
          <a:p>
            <a:pPr marL="457200" indent="-457200">
              <a:buAutoNum type="arabicParenR"/>
            </a:pPr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PRECIOS CONGELADOS</a:t>
            </a:r>
            <a:r>
              <a:rPr lang="es-ES" dirty="0" smtClean="0">
                <a:latin typeface="Bahnschrift Light Condensed" panose="020B0502040204020203" pitchFamily="34" charset="0"/>
              </a:rPr>
              <a:t> siguen por las nubes.</a:t>
            </a:r>
          </a:p>
          <a:p>
            <a:pPr marL="457200" indent="-457200">
              <a:buAutoNum type="arabicParenR"/>
            </a:pPr>
            <a:r>
              <a:rPr lang="es-ES" dirty="0" smtClean="0">
                <a:latin typeface="Bahnschrift Light Condensed" panose="020B0502040204020203" pitchFamily="34" charset="0"/>
              </a:rPr>
              <a:t>Los PROPIETARIOS solo </a:t>
            </a:r>
            <a:r>
              <a:rPr lang="es-ES" b="1" dirty="0" smtClean="0">
                <a:latin typeface="Bahnschrift Light Condensed" panose="020B0502040204020203" pitchFamily="34" charset="0"/>
              </a:rPr>
              <a:t>escogen a los INQUILINOS con MÁS INGRESOS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 marL="457200" indent="-457200">
              <a:buAutoNum type="arabicParenR"/>
            </a:pPr>
            <a:r>
              <a:rPr lang="es-ES" dirty="0" smtClean="0">
                <a:latin typeface="Bahnschrift Light Condensed" panose="020B0502040204020203" pitchFamily="34" charset="0"/>
              </a:rPr>
              <a:t>Proliferación del </a:t>
            </a:r>
            <a:r>
              <a:rPr lang="es-ES" b="1" dirty="0" smtClean="0">
                <a:latin typeface="Bahnschrift Light Condensed" panose="020B0502040204020203" pitchFamily="34" charset="0"/>
              </a:rPr>
              <a:t>ALQUILER DE HABITACIONES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                                         </a:t>
            </a:r>
            <a:r>
              <a:rPr lang="es-ES" b="1" dirty="0" smtClean="0">
                <a:latin typeface="Bahnschrift Light Condensed" panose="020B0502040204020203" pitchFamily="34" charset="0"/>
              </a:rPr>
              <a:t>MERCADO NEGRO</a:t>
            </a:r>
            <a:r>
              <a:rPr lang="es-ES" dirty="0" smtClean="0">
                <a:latin typeface="Bahnschrift Light Condensed" panose="020B0502040204020203" pitchFamily="34" charset="0"/>
              </a:rPr>
              <a:t> y </a:t>
            </a:r>
            <a:r>
              <a:rPr lang="es-ES" b="1" dirty="0" smtClean="0">
                <a:latin typeface="Bahnschrift Light Condensed" panose="020B0502040204020203" pitchFamily="34" charset="0"/>
              </a:rPr>
              <a:t>OKUPACIÓN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 marL="457200" indent="-457200">
              <a:buAutoNum type="arabicParenR"/>
            </a:pPr>
            <a:r>
              <a:rPr lang="es-ES" dirty="0" smtClean="0">
                <a:latin typeface="Bahnschrift Light Condensed" panose="020B0502040204020203" pitchFamily="34" charset="0"/>
              </a:rPr>
              <a:t>Muchos PROPIETARIOS </a:t>
            </a:r>
            <a:r>
              <a:rPr lang="es-ES" b="1" dirty="0" smtClean="0">
                <a:latin typeface="Bahnschrift Light Condensed" panose="020B0502040204020203" pitchFamily="34" charset="0"/>
              </a:rPr>
              <a:t>retiran los pisos del mercado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pPr marL="457200" indent="-457200">
              <a:buFont typeface="Arial"/>
              <a:buAutoNum type="arabicParenR"/>
            </a:pPr>
            <a:r>
              <a:rPr lang="es-ES" dirty="0">
                <a:latin typeface="Bahnschrift Light Condensed" panose="020B0502040204020203" pitchFamily="34" charset="0"/>
              </a:rPr>
              <a:t>Aumenta la </a:t>
            </a:r>
            <a:r>
              <a:rPr lang="es-ES" dirty="0" smtClean="0">
                <a:latin typeface="Bahnschrift Light Condensed" panose="020B0502040204020203" pitchFamily="34" charset="0"/>
              </a:rPr>
              <a:t>COLA </a:t>
            </a:r>
            <a:r>
              <a:rPr lang="es-ES" dirty="0">
                <a:latin typeface="Bahnschrift Light Condensed" panose="020B0502040204020203" pitchFamily="34" charset="0"/>
              </a:rPr>
              <a:t>de los que </a:t>
            </a:r>
            <a:r>
              <a:rPr lang="es-ES" b="1" dirty="0">
                <a:latin typeface="Bahnschrift Light Condensed" panose="020B0502040204020203" pitchFamily="34" charset="0"/>
              </a:rPr>
              <a:t>NO CONSIGUEN VIVIENDA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</a:p>
          <a:p>
            <a:pPr marL="0" indent="0">
              <a:buNone/>
            </a:pPr>
            <a:endParaRPr lang="es-ES" dirty="0" smtClean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endParaRPr lang="es-ES" dirty="0" smtClean="0">
              <a:latin typeface="Bahnschrift Ligh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304" y="3469395"/>
            <a:ext cx="2402678" cy="167960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314849" y="5280659"/>
            <a:ext cx="2586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John M. Keynes </a:t>
            </a:r>
          </a:p>
        </p:txBody>
      </p:sp>
      <p:sp>
        <p:nvSpPr>
          <p:cNvPr id="6" name="Llamada ovalada 5"/>
          <p:cNvSpPr/>
          <p:nvPr/>
        </p:nvSpPr>
        <p:spPr>
          <a:xfrm>
            <a:off x="9413906" y="2271720"/>
            <a:ext cx="1985211" cy="97179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9481283" y="2506782"/>
            <a:ext cx="1917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solidFill>
                  <a:schemeClr val="bg1"/>
                </a:solidFill>
              </a:rPr>
              <a:t>Soy un fraude</a:t>
            </a:r>
            <a:endParaRPr lang="es-ES" sz="2500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295401" y="5655977"/>
            <a:ext cx="9976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www.virtudyrevolucion.org/numeros-de-la-revista/numero-3-junio-2023/1344212_hablemos-con-propiedad-del-problema-que-nos-okupa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789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877324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¿Funciona la REGULACIÓN de los ALQUILERES? </a:t>
            </a:r>
            <a:r>
              <a:rPr lang="es-ES" sz="4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4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9004" y="2556932"/>
            <a:ext cx="7542668" cy="3472496"/>
          </a:xfrm>
        </p:spPr>
        <p:txBody>
          <a:bodyPr>
            <a:normAutofit/>
          </a:bodyPr>
          <a:lstStyle/>
          <a:p>
            <a:r>
              <a:rPr lang="es-ES" dirty="0">
                <a:latin typeface="Bahnschrift Light Condensed" panose="020B0502040204020203" pitchFamily="34" charset="0"/>
              </a:rPr>
              <a:t>Desde que la </a:t>
            </a:r>
            <a:r>
              <a:rPr lang="es-ES" b="1" dirty="0">
                <a:latin typeface="Bahnschrift Light Condensed" panose="020B0502040204020203" pitchFamily="34" charset="0"/>
              </a:rPr>
              <a:t>GENERALITAT de CATALUNYA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                                  </a:t>
            </a:r>
            <a:r>
              <a:rPr lang="es-ES" b="1" dirty="0" smtClean="0">
                <a:latin typeface="Bahnschrift Light Condensed" panose="020B0502040204020203" pitchFamily="34" charset="0"/>
              </a:rPr>
              <a:t>limita </a:t>
            </a:r>
            <a:r>
              <a:rPr lang="es-ES" b="1" dirty="0">
                <a:latin typeface="Bahnschrift Light Condensed" panose="020B0502040204020203" pitchFamily="34" charset="0"/>
              </a:rPr>
              <a:t>los precios</a:t>
            </a:r>
            <a:r>
              <a:rPr lang="es-ES" dirty="0">
                <a:latin typeface="Bahnschrift Light Condensed" panose="020B0502040204020203" pitchFamily="34" charset="0"/>
              </a:rPr>
              <a:t> de la vivienda de </a:t>
            </a:r>
            <a:r>
              <a:rPr lang="es-ES" dirty="0" smtClean="0">
                <a:latin typeface="Bahnschrift Light Condensed" panose="020B0502040204020203" pitchFamily="34" charset="0"/>
              </a:rPr>
              <a:t>ALQUILER (</a:t>
            </a:r>
            <a:r>
              <a:rPr lang="es-ES" b="1" dirty="0" smtClean="0">
                <a:latin typeface="Bahnschrift Light Condensed" panose="020B0502040204020203" pitchFamily="34" charset="0"/>
              </a:rPr>
              <a:t>marzo </a:t>
            </a:r>
            <a:r>
              <a:rPr lang="es-ES" b="1" dirty="0">
                <a:latin typeface="Bahnschrift Light Condensed" panose="020B0502040204020203" pitchFamily="34" charset="0"/>
              </a:rPr>
              <a:t>de 2024</a:t>
            </a:r>
            <a:r>
              <a:rPr lang="es-ES" dirty="0" smtClean="0">
                <a:latin typeface="Bahnschrift Light Condensed" panose="020B0502040204020203" pitchFamily="34" charset="0"/>
              </a:rPr>
              <a:t>): 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La </a:t>
            </a:r>
            <a:r>
              <a:rPr lang="es-ES" b="1" dirty="0">
                <a:latin typeface="Bahnschrift Light Condensed" panose="020B0502040204020203" pitchFamily="34" charset="0"/>
              </a:rPr>
              <a:t>OFERTA disponible</a:t>
            </a:r>
            <a:r>
              <a:rPr lang="es-ES" dirty="0">
                <a:latin typeface="Bahnschrift Light Condensed" panose="020B0502040204020203" pitchFamily="34" charset="0"/>
              </a:rPr>
              <a:t> ha pasado </a:t>
            </a:r>
            <a:r>
              <a:rPr lang="es-ES" b="1" dirty="0">
                <a:latin typeface="Bahnschrift Light Condensed" panose="020B0502040204020203" pitchFamily="34" charset="0"/>
              </a:rPr>
              <a:t>154.663</a:t>
            </a:r>
            <a:r>
              <a:rPr lang="es-ES" dirty="0">
                <a:latin typeface="Bahnschrift Light Condensed" panose="020B0502040204020203" pitchFamily="34" charset="0"/>
              </a:rPr>
              <a:t> pisos en alquiler a </a:t>
            </a:r>
            <a:r>
              <a:rPr lang="es-ES" b="1" dirty="0">
                <a:latin typeface="Bahnschrift Light Condensed" panose="020B0502040204020203" pitchFamily="34" charset="0"/>
              </a:rPr>
              <a:t>96.742</a:t>
            </a:r>
            <a:r>
              <a:rPr lang="es-ES" dirty="0">
                <a:latin typeface="Bahnschrift Light Condensed" panose="020B0502040204020203" pitchFamily="34" charset="0"/>
              </a:rPr>
              <a:t>,                                     una </a:t>
            </a:r>
            <a:r>
              <a:rPr lang="es-ES" b="1" dirty="0">
                <a:latin typeface="Bahnschrift Light Condensed" panose="020B0502040204020203" pitchFamily="34" charset="0"/>
              </a:rPr>
              <a:t>REDUCCIÓN</a:t>
            </a:r>
            <a:r>
              <a:rPr lang="es-ES" dirty="0">
                <a:latin typeface="Bahnschrift Light Condensed" panose="020B0502040204020203" pitchFamily="34" charset="0"/>
              </a:rPr>
              <a:t> de casi </a:t>
            </a:r>
            <a:r>
              <a:rPr lang="es-ES" b="1" dirty="0">
                <a:latin typeface="Bahnschrift Light Condensed" panose="020B0502040204020203" pitchFamily="34" charset="0"/>
              </a:rPr>
              <a:t>60.000</a:t>
            </a:r>
            <a:r>
              <a:rPr lang="es-ES" dirty="0">
                <a:latin typeface="Bahnschrift Light Condensed" panose="020B0502040204020203" pitchFamily="34" charset="0"/>
              </a:rPr>
              <a:t> viviendas (</a:t>
            </a:r>
            <a:r>
              <a:rPr lang="es-ES" b="1" dirty="0">
                <a:latin typeface="Bahnschrift Light Condensed" panose="020B0502040204020203" pitchFamily="34" charset="0"/>
              </a:rPr>
              <a:t>38%</a:t>
            </a:r>
            <a:r>
              <a:rPr lang="es-ES" dirty="0">
                <a:latin typeface="Bahnschrift Light Condensed" panose="020B0502040204020203" pitchFamily="34" charset="0"/>
              </a:rPr>
              <a:t>).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[</a:t>
            </a:r>
            <a:r>
              <a:rPr lang="es-ES" dirty="0">
                <a:latin typeface="Bahnschrift Light Condensed" panose="020B0502040204020203" pitchFamily="34" charset="0"/>
              </a:rPr>
              <a:t>Fuente: </a:t>
            </a:r>
            <a:r>
              <a:rPr lang="es-ES" i="1" dirty="0">
                <a:latin typeface="Bahnschrift Light Condensed" panose="020B0502040204020203" pitchFamily="34" charset="0"/>
              </a:rPr>
              <a:t>El Economista</a:t>
            </a:r>
            <a:r>
              <a:rPr lang="es-ES" dirty="0">
                <a:latin typeface="Bahnschrift Light Condensed" panose="020B0502040204020203" pitchFamily="34" charset="0"/>
              </a:rPr>
              <a:t>]                                                                                                    Otras fuentes </a:t>
            </a:r>
            <a:r>
              <a:rPr lang="es-ES" i="1" dirty="0">
                <a:latin typeface="Bahnschrift Light Condensed" panose="020B0502040204020203" pitchFamily="34" charset="0"/>
              </a:rPr>
              <a:t>[El Español] </a:t>
            </a:r>
            <a:r>
              <a:rPr lang="es-ES" dirty="0">
                <a:latin typeface="Bahnschrift Light Condensed" panose="020B0502040204020203" pitchFamily="34" charset="0"/>
              </a:rPr>
              <a:t>hablan de una caída del </a:t>
            </a:r>
            <a:r>
              <a:rPr lang="es-ES" b="1" dirty="0">
                <a:latin typeface="Bahnschrift Light Condensed" panose="020B0502040204020203" pitchFamily="34" charset="0"/>
              </a:rPr>
              <a:t>71%</a:t>
            </a:r>
            <a:r>
              <a:rPr lang="es-ES" dirty="0">
                <a:latin typeface="Bahnschrift Light Condensed" panose="020B0502040204020203" pitchFamily="34" charset="0"/>
              </a:rPr>
              <a:t> de la </a:t>
            </a:r>
            <a:r>
              <a:rPr lang="es-ES" dirty="0" smtClean="0">
                <a:latin typeface="Bahnschrift Light Condensed" panose="020B0502040204020203" pitchFamily="34" charset="0"/>
              </a:rPr>
              <a:t>oferta.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EXPERIENCIAS </a:t>
            </a:r>
            <a:r>
              <a:rPr lang="es-ES" dirty="0">
                <a:latin typeface="Bahnschrift Light Condensed" panose="020B0502040204020203" pitchFamily="34" charset="0"/>
              </a:rPr>
              <a:t>SIMILARES en </a:t>
            </a:r>
            <a:r>
              <a:rPr lang="es-ES" b="1" dirty="0">
                <a:latin typeface="Bahnschrift Light Condensed" panose="020B0502040204020203" pitchFamily="34" charset="0"/>
              </a:rPr>
              <a:t>SUECIA</a:t>
            </a:r>
            <a:r>
              <a:rPr lang="es-ES" dirty="0">
                <a:latin typeface="Bahnschrift Light Condensed" panose="020B0502040204020203" pitchFamily="34" charset="0"/>
              </a:rPr>
              <a:t> (esperas medias de </a:t>
            </a:r>
            <a:r>
              <a:rPr lang="es-ES" b="1" dirty="0">
                <a:latin typeface="Bahnschrift Light Condensed" panose="020B0502040204020203" pitchFamily="34" charset="0"/>
              </a:rPr>
              <a:t>11 años</a:t>
            </a:r>
            <a:r>
              <a:rPr lang="es-ES" dirty="0">
                <a:latin typeface="Bahnschrift Light Condensed" panose="020B0502040204020203" pitchFamily="34" charset="0"/>
              </a:rPr>
              <a:t>)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                  o </a:t>
            </a:r>
            <a:r>
              <a:rPr lang="es-ES" b="1" dirty="0">
                <a:latin typeface="Bahnschrift Light Condensed" panose="020B0502040204020203" pitchFamily="34" charset="0"/>
              </a:rPr>
              <a:t>BERLÍN </a:t>
            </a:r>
            <a:r>
              <a:rPr lang="es-ES" dirty="0">
                <a:latin typeface="Bahnschrift Light Condensed" panose="020B0502040204020203" pitchFamily="34" charset="0"/>
              </a:rPr>
              <a:t>(pérdida del </a:t>
            </a:r>
            <a:r>
              <a:rPr lang="es-ES" b="1" dirty="0">
                <a:latin typeface="Bahnschrift Light Condensed" panose="020B0502040204020203" pitchFamily="34" charset="0"/>
              </a:rPr>
              <a:t>60%</a:t>
            </a:r>
            <a:r>
              <a:rPr lang="es-ES" dirty="0">
                <a:latin typeface="Bahnschrift Light Condensed" panose="020B0502040204020203" pitchFamily="34" charset="0"/>
              </a:rPr>
              <a:t> de la oferta).</a:t>
            </a:r>
          </a:p>
          <a:p>
            <a:pPr marL="0" indent="0">
              <a:buNone/>
            </a:pPr>
            <a:endParaRPr lang="es-ES" dirty="0" smtClean="0">
              <a:latin typeface="Bahnschrift Light Condensed" panose="020B0502040204020203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481283" y="2506782"/>
            <a:ext cx="1917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500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660" y="2403371"/>
            <a:ext cx="3017444" cy="362605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9303026" y="2506782"/>
            <a:ext cx="1699591" cy="10911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9303027" y="2519133"/>
            <a:ext cx="1758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>
                <a:latin typeface="Bahnschrift Light Condensed" panose="020B0502040204020203" pitchFamily="34" charset="0"/>
              </a:rPr>
              <a:t>TE VAS A QUEDAR                       EN LA                      PUTA CALLE</a:t>
            </a:r>
            <a:endParaRPr lang="es-ES" sz="2200" b="1" dirty="0">
              <a:latin typeface="Bahnschrift Light Condensed" panose="020B0502040204020203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303026" y="2023841"/>
            <a:ext cx="3017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Ada </a:t>
            </a:r>
            <a:r>
              <a:rPr lang="es-ES" dirty="0" err="1" smtClean="0">
                <a:latin typeface="Bahnschrift Light Condensed" panose="020B0502040204020203" pitchFamily="34" charset="0"/>
              </a:rPr>
              <a:t>Colau</a:t>
            </a:r>
            <a:r>
              <a:rPr lang="es-ES" dirty="0" smtClean="0">
                <a:latin typeface="Bahnschrift Light Condensed" panose="020B0502040204020203" pitchFamily="34" charset="0"/>
              </a:rPr>
              <a:t>, actriz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73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¿Los pisos de PROTECCIÓN OFICIAL son la SOLUCIÓN? </a:t>
            </a:r>
            <a:r>
              <a:rPr lang="es-ES" sz="4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4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9462" y="2661260"/>
            <a:ext cx="9601196" cy="3318936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La </a:t>
            </a:r>
            <a:r>
              <a:rPr lang="es-ES" b="1" dirty="0" smtClean="0">
                <a:latin typeface="Bahnschrift Light Condensed" panose="020B0502040204020203" pitchFamily="34" charset="0"/>
              </a:rPr>
              <a:t>VPO</a:t>
            </a:r>
            <a:r>
              <a:rPr lang="es-ES" dirty="0" smtClean="0">
                <a:latin typeface="Bahnschrift Light Condensed" panose="020B0502040204020203" pitchFamily="34" charset="0"/>
              </a:rPr>
              <a:t> es </a:t>
            </a:r>
            <a:r>
              <a:rPr lang="es-ES" b="1" dirty="0" smtClean="0">
                <a:latin typeface="Bahnschrift Light Condensed" panose="020B0502040204020203" pitchFamily="34" charset="0"/>
              </a:rPr>
              <a:t>ESCASA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CARA</a:t>
            </a:r>
            <a:r>
              <a:rPr lang="es-ES" dirty="0" smtClean="0">
                <a:latin typeface="Bahnschrift Light Condensed" panose="020B0502040204020203" pitchFamily="34" charset="0"/>
              </a:rPr>
              <a:t> y de </a:t>
            </a:r>
            <a:r>
              <a:rPr lang="es-ES" b="1" dirty="0" smtClean="0">
                <a:latin typeface="Bahnschrift Light Condensed" panose="020B0502040204020203" pitchFamily="34" charset="0"/>
              </a:rPr>
              <a:t>MALA CALIDAD</a:t>
            </a:r>
            <a:r>
              <a:rPr lang="es-ES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barrios VPO</a:t>
            </a:r>
            <a:r>
              <a:rPr lang="es-ES" dirty="0" smtClean="0">
                <a:latin typeface="Bahnschrift Light Condensed" panose="020B0502040204020203" pitchFamily="34" charset="0"/>
              </a:rPr>
              <a:t> son </a:t>
            </a:r>
            <a:r>
              <a:rPr lang="es-ES" b="1" dirty="0" smtClean="0">
                <a:latin typeface="Bahnschrift Light Condensed" panose="020B0502040204020203" pitchFamily="34" charset="0"/>
              </a:rPr>
              <a:t>GUETOS</a:t>
            </a:r>
            <a:r>
              <a:rPr lang="es-ES" dirty="0" smtClean="0">
                <a:latin typeface="Bahnschrift Light Condensed" panose="020B0502040204020203" pitchFamily="34" charset="0"/>
              </a:rPr>
              <a:t> con </a:t>
            </a:r>
            <a:r>
              <a:rPr lang="es-ES" b="1" dirty="0" smtClean="0">
                <a:latin typeface="Bahnschrift Light Condensed" panose="020B0502040204020203" pitchFamily="34" charset="0"/>
              </a:rPr>
              <a:t>ruido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suciedad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delincuencia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err="1" smtClean="0">
                <a:latin typeface="Bahnschrift Light Condensed" panose="020B0502040204020203" pitchFamily="34" charset="0"/>
              </a:rPr>
              <a:t>okupaciones</a:t>
            </a:r>
            <a:r>
              <a:rPr lang="es-ES" dirty="0" smtClean="0">
                <a:latin typeface="Bahnschrift Light Condensed" panose="020B0502040204020203" pitchFamily="34" charset="0"/>
              </a:rPr>
              <a:t> y </a:t>
            </a:r>
            <a:r>
              <a:rPr lang="es-ES" b="1" dirty="0" smtClean="0">
                <a:latin typeface="Bahnschrift Light Condensed" panose="020B0502040204020203" pitchFamily="34" charset="0"/>
              </a:rPr>
              <a:t>droga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Suben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IMPUESTOS a la clase trabajadora</a:t>
            </a:r>
            <a:r>
              <a:rPr lang="es-ES" dirty="0" smtClean="0">
                <a:latin typeface="Bahnschrift Light Condensed" panose="020B0502040204020203" pitchFamily="34" charset="0"/>
              </a:rPr>
              <a:t> en beneficio de una minoría que </a:t>
            </a:r>
            <a:r>
              <a:rPr lang="es-ES" b="1" dirty="0" smtClean="0">
                <a:latin typeface="Bahnschrift Light Condensed" panose="020B0502040204020203" pitchFamily="34" charset="0"/>
              </a:rPr>
              <a:t>no trabaja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b="1" dirty="0" smtClean="0">
                <a:latin typeface="Bahnschrift Light Condensed" panose="020B0502040204020203" pitchFamily="34" charset="0"/>
              </a:rPr>
              <a:t>VENDER</a:t>
            </a:r>
            <a:r>
              <a:rPr lang="es-ES" dirty="0" smtClean="0">
                <a:latin typeface="Bahnschrift Light Condensed" panose="020B0502040204020203" pitchFamily="34" charset="0"/>
              </a:rPr>
              <a:t> o </a:t>
            </a:r>
            <a:r>
              <a:rPr lang="es-ES" b="1" dirty="0" smtClean="0">
                <a:latin typeface="Bahnschrift Light Condensed" panose="020B0502040204020203" pitchFamily="34" charset="0"/>
              </a:rPr>
              <a:t>ALQUILAR</a:t>
            </a:r>
            <a:r>
              <a:rPr lang="es-ES" dirty="0" smtClean="0">
                <a:latin typeface="Bahnschrift Light Condensed" panose="020B0502040204020203" pitchFamily="34" charset="0"/>
              </a:rPr>
              <a:t> una </a:t>
            </a:r>
            <a:r>
              <a:rPr lang="es-ES" b="1" dirty="0" smtClean="0">
                <a:latin typeface="Bahnschrift Light Condensed" panose="020B0502040204020203" pitchFamily="34" charset="0"/>
              </a:rPr>
              <a:t>VPO</a:t>
            </a:r>
            <a:r>
              <a:rPr lang="es-ES" dirty="0" smtClean="0">
                <a:latin typeface="Bahnschrift Light Condensed" panose="020B0502040204020203" pitchFamily="34" charset="0"/>
              </a:rPr>
              <a:t> resulta </a:t>
            </a:r>
            <a:r>
              <a:rPr lang="es-ES" b="1" dirty="0" smtClean="0">
                <a:latin typeface="Bahnschrift Light Condensed" panose="020B0502040204020203" pitchFamily="34" charset="0"/>
              </a:rPr>
              <a:t>casi imposible</a:t>
            </a:r>
            <a:r>
              <a:rPr lang="es-ES" dirty="0" smtClean="0">
                <a:latin typeface="Bahnschrift Light Condensed" panose="020B0502040204020203" pitchFamily="34" charset="0"/>
              </a:rPr>
              <a:t>: prohibido en 10 años y 90 regulado.                 Al final las compran </a:t>
            </a:r>
            <a:r>
              <a:rPr lang="es-ES" b="1" dirty="0" smtClean="0">
                <a:latin typeface="Bahnschrift Light Condensed" panose="020B0502040204020203" pitchFamily="34" charset="0"/>
              </a:rPr>
              <a:t>fondos de inversión</a:t>
            </a:r>
            <a:r>
              <a:rPr lang="es-ES" dirty="0" smtClean="0">
                <a:latin typeface="Bahnschrift Light Condensed" panose="020B0502040204020203" pitchFamily="34" charset="0"/>
              </a:rPr>
              <a:t>...</a:t>
            </a:r>
          </a:p>
          <a:p>
            <a:pPr marL="0" indent="0">
              <a:buNone/>
            </a:pPr>
            <a:endParaRPr lang="es-ES" sz="1800" dirty="0" smtClean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es-ES" sz="1800" dirty="0" smtClean="0">
                <a:latin typeface="Bahnschrift Light Condensed" panose="020B0502040204020203" pitchFamily="34" charset="0"/>
              </a:rPr>
              <a:t>Consultar: </a:t>
            </a:r>
            <a:r>
              <a:rPr lang="es-ES" sz="1800" i="1" dirty="0" smtClean="0">
                <a:latin typeface="Bahnschrift Light Condensed" panose="020B0502040204020203" pitchFamily="34" charset="0"/>
              </a:rPr>
              <a:t>Hablemos con propiedad del problema que nos okupa (Virtud y Revolución)</a:t>
            </a:r>
            <a:r>
              <a:rPr lang="es-ES" sz="1800" dirty="0" smtClean="0"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10242" name="Picture 2" descr="Madrid 1946. Fascismo y especulación inmobiliar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604" y="4729838"/>
            <a:ext cx="2346994" cy="138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7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ES" sz="3500" b="1" dirty="0" smtClean="0">
                <a:latin typeface="Bahnschrift Light Condensed" panose="020B0502040204020203" pitchFamily="34" charset="0"/>
              </a:rPr>
              <a:t>MORALEJA: </a:t>
            </a:r>
            <a:br>
              <a:rPr lang="es-ES" sz="3500" b="1" dirty="0" smtClean="0">
                <a:latin typeface="Bahnschrift Light Condensed" panose="020B0502040204020203" pitchFamily="34" charset="0"/>
              </a:rPr>
            </a:br>
            <a:r>
              <a:rPr lang="es-ES" sz="3200" b="1" dirty="0" smtClean="0">
                <a:latin typeface="Bahnschrift Light Condensed" panose="020B0502040204020203" pitchFamily="34" charset="0"/>
              </a:rPr>
              <a:t>¿Funcionan las políticas de IZQUIERDA en materia de VIVIENDA? </a:t>
            </a:r>
            <a:r>
              <a:rPr lang="es-ES" sz="32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32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56648" y="2560320"/>
            <a:ext cx="5160104" cy="3310128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Son </a:t>
            </a:r>
            <a:r>
              <a:rPr lang="es-ES" b="1" dirty="0" smtClean="0">
                <a:latin typeface="Bahnschrift Light Condensed" panose="020B0502040204020203" pitchFamily="34" charset="0"/>
              </a:rPr>
              <a:t>parches </a:t>
            </a:r>
            <a:r>
              <a:rPr lang="es-ES" dirty="0" smtClean="0">
                <a:latin typeface="Bahnschrift Light Condensed" panose="020B0502040204020203" pitchFamily="34" charset="0"/>
              </a:rPr>
              <a:t>y</a:t>
            </a:r>
            <a:r>
              <a:rPr lang="es-ES" b="1" dirty="0" smtClean="0">
                <a:latin typeface="Bahnschrift Light Condensed" panose="020B0502040204020203" pitchFamily="34" charset="0"/>
              </a:rPr>
              <a:t> soluciones parciales</a:t>
            </a:r>
            <a:r>
              <a:rPr lang="es-ES" dirty="0" smtClean="0">
                <a:latin typeface="Bahnschrift Light Condensed" panose="020B0502040204020203" pitchFamily="34" charset="0"/>
              </a:rPr>
              <a:t> a un problema complejo.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gobiernos de izquierda</a:t>
            </a:r>
            <a:r>
              <a:rPr lang="es-ES" dirty="0" smtClean="0">
                <a:latin typeface="Bahnschrift Light Condensed" panose="020B0502040204020203" pitchFamily="34" charset="0"/>
              </a:rPr>
              <a:t> son los principales responsables del problema que pretenden solucionar.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No solucionan la </a:t>
            </a:r>
            <a:r>
              <a:rPr lang="es-ES" b="1" dirty="0">
                <a:latin typeface="Bahnschrift Light Condensed" panose="020B0502040204020203" pitchFamily="34" charset="0"/>
              </a:rPr>
              <a:t>ESCASEZ DE VIVIENDA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Aumentan los </a:t>
            </a:r>
            <a:r>
              <a:rPr lang="es-ES" b="1" dirty="0">
                <a:latin typeface="Bahnschrift Light Condensed" panose="020B0502040204020203" pitchFamily="34" charset="0"/>
              </a:rPr>
              <a:t>IMPUESTOS</a:t>
            </a:r>
            <a:r>
              <a:rPr lang="es-ES" dirty="0">
                <a:latin typeface="Bahnschrift Light Condensed" panose="020B0502040204020203" pitchFamily="34" charset="0"/>
              </a:rPr>
              <a:t> y la </a:t>
            </a:r>
            <a:r>
              <a:rPr lang="es-ES" b="1" dirty="0">
                <a:latin typeface="Bahnschrift Light Condensed" panose="020B0502040204020203" pitchFamily="34" charset="0"/>
              </a:rPr>
              <a:t>BUROCRACIA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Crece la </a:t>
            </a:r>
            <a:r>
              <a:rPr lang="es-ES" b="1" dirty="0">
                <a:latin typeface="Bahnschrift Light Condensed" panose="020B0502040204020203" pitchFamily="34" charset="0"/>
              </a:rPr>
              <a:t>población PARÁSITA</a:t>
            </a:r>
            <a:r>
              <a:rPr lang="es-ES" dirty="0">
                <a:latin typeface="Bahnschrift Light Condensed" panose="020B0502040204020203" pitchFamily="34" charset="0"/>
              </a:rPr>
              <a:t> y </a:t>
            </a:r>
            <a:r>
              <a:rPr lang="es-ES" b="1" dirty="0">
                <a:latin typeface="Bahnschrift Light Condensed" panose="020B0502040204020203" pitchFamily="34" charset="0"/>
              </a:rPr>
              <a:t>OKUPA</a:t>
            </a:r>
            <a:r>
              <a:rPr lang="es-ES" dirty="0">
                <a:latin typeface="Bahnschrift Light Condensed" panose="020B0502040204020203" pitchFamily="34" charset="0"/>
              </a:rPr>
              <a:t>, incentivando la </a:t>
            </a:r>
            <a:r>
              <a:rPr lang="es-ES" b="1" dirty="0">
                <a:latin typeface="Bahnschrift Light Condensed" panose="020B0502040204020203" pitchFamily="34" charset="0"/>
              </a:rPr>
              <a:t>IRRESPONSABILIDAD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Pretenden congelar </a:t>
            </a:r>
            <a:r>
              <a:rPr lang="es-ES" b="1" dirty="0">
                <a:latin typeface="Bahnschrift Light Condensed" panose="020B0502040204020203" pitchFamily="34" charset="0"/>
              </a:rPr>
              <a:t>PRECIOS</a:t>
            </a:r>
            <a:r>
              <a:rPr lang="es-ES" dirty="0">
                <a:latin typeface="Bahnschrift Light Condensed" panose="020B0502040204020203" pitchFamily="34" charset="0"/>
              </a:rPr>
              <a:t>,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         ya </a:t>
            </a:r>
            <a:r>
              <a:rPr lang="es-ES" dirty="0">
                <a:latin typeface="Bahnschrift Light Condensed" panose="020B0502040204020203" pitchFamily="34" charset="0"/>
              </a:rPr>
              <a:t>de por sí </a:t>
            </a:r>
            <a:r>
              <a:rPr lang="es-ES" b="1" dirty="0">
                <a:latin typeface="Bahnschrift Light Condensed" panose="020B0502040204020203" pitchFamily="34" charset="0"/>
              </a:rPr>
              <a:t>muy ELEVADOS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Aumenta la </a:t>
            </a:r>
            <a:r>
              <a:rPr lang="es-ES" b="1" dirty="0">
                <a:latin typeface="Bahnschrift Light Condensed" panose="020B0502040204020203" pitchFamily="34" charset="0"/>
              </a:rPr>
              <a:t>CONCENTRACIÓN de la PROPIEDAD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y </a:t>
            </a:r>
            <a:r>
              <a:rPr lang="es-ES" dirty="0">
                <a:latin typeface="Bahnschrift Light Condensed" panose="020B0502040204020203" pitchFamily="34" charset="0"/>
              </a:rPr>
              <a:t>la </a:t>
            </a:r>
            <a:r>
              <a:rPr lang="es-ES" b="1" dirty="0">
                <a:latin typeface="Bahnschrift Light Condensed" panose="020B0502040204020203" pitchFamily="34" charset="0"/>
              </a:rPr>
              <a:t>PRECARIEDAD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es-ES" dirty="0">
                <a:latin typeface="Bahnschrift Light Condensed" panose="020B0502040204020203" pitchFamily="34" charset="0"/>
              </a:rPr>
              <a:t>Están </a:t>
            </a:r>
            <a:r>
              <a:rPr lang="es-ES" b="1" dirty="0">
                <a:latin typeface="Bahnschrift Light Condensed" panose="020B0502040204020203" pitchFamily="34" charset="0"/>
              </a:rPr>
              <a:t>vulnerando</a:t>
            </a:r>
            <a:r>
              <a:rPr lang="es-ES" dirty="0">
                <a:latin typeface="Bahnschrift Light Condensed" panose="020B0502040204020203" pitchFamily="34" charset="0"/>
              </a:rPr>
              <a:t> el supuesto 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    </a:t>
            </a:r>
            <a:r>
              <a:rPr lang="es-ES" b="1" dirty="0" smtClean="0">
                <a:latin typeface="Bahnschrift Light Condensed" panose="020B0502040204020203" pitchFamily="34" charset="0"/>
              </a:rPr>
              <a:t>DERECHO </a:t>
            </a:r>
            <a:r>
              <a:rPr lang="es-ES" b="1" dirty="0">
                <a:latin typeface="Bahnschrift Light Condensed" panose="020B0502040204020203" pitchFamily="34" charset="0"/>
              </a:rPr>
              <a:t>a la PROPIEDAD</a:t>
            </a:r>
            <a:r>
              <a:rPr lang="es-ES" dirty="0">
                <a:latin typeface="Bahnschrift Light Condensed" panose="020B0502040204020203" pitchFamily="34" charset="0"/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367" y="4141407"/>
            <a:ext cx="2804764" cy="172904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496728" y="5606407"/>
            <a:ext cx="83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Cuba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139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latin typeface="Bahnschrift Light Condensed" panose="020B0502040204020203" pitchFamily="34" charset="0"/>
              </a:rPr>
              <a:t>“SOLUCIONES” </a:t>
            </a:r>
            <a:r>
              <a:rPr lang="es-ES" b="1" dirty="0" smtClean="0">
                <a:latin typeface="Bahnschrift Light Condensed" panose="020B0502040204020203" pitchFamily="34" charset="0"/>
              </a:rPr>
              <a:t>“</a:t>
            </a:r>
            <a:r>
              <a:rPr lang="es-ES" b="1" u="sng" dirty="0" smtClean="0">
                <a:latin typeface="Bahnschrift Light Condensed" panose="020B0502040204020203" pitchFamily="34" charset="0"/>
              </a:rPr>
              <a:t>liberales</a:t>
            </a:r>
            <a:r>
              <a:rPr lang="es-ES" b="1" dirty="0" smtClean="0">
                <a:latin typeface="Bahnschrift Light Condensed" panose="020B0502040204020203" pitchFamily="34" charset="0"/>
              </a:rPr>
              <a:t>” </a:t>
            </a:r>
            <a:r>
              <a:rPr lang="es-ES" b="1" dirty="0">
                <a:latin typeface="Bahnschrift Light Condensed" panose="020B0502040204020203" pitchFamily="34" charset="0"/>
              </a:rPr>
              <a:t>al PROBLEMA de la VIVIENDA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045145" y="2550695"/>
            <a:ext cx="9601196" cy="31422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 smtClean="0"/>
              <a:t>          PROGRAMA del Partido Popular </a:t>
            </a:r>
          </a:p>
          <a:p>
            <a:r>
              <a:rPr lang="es-ES" sz="2800" b="1" dirty="0" smtClean="0">
                <a:latin typeface="Bahnschrift Light Condensed" panose="020B0502040204020203" pitchFamily="34" charset="0"/>
              </a:rPr>
              <a:t>LIBERALIZAR</a:t>
            </a:r>
            <a:r>
              <a:rPr lang="es-ES" sz="2800" dirty="0" smtClean="0">
                <a:latin typeface="Bahnschrift Light Condensed" panose="020B0502040204020203" pitchFamily="34" charset="0"/>
              </a:rPr>
              <a:t> el </a:t>
            </a:r>
            <a:r>
              <a:rPr lang="es-ES" sz="2800" b="1" dirty="0" smtClean="0">
                <a:latin typeface="Bahnschrift Light Condensed" panose="020B0502040204020203" pitchFamily="34" charset="0"/>
              </a:rPr>
              <a:t>mercado </a:t>
            </a:r>
            <a:r>
              <a:rPr lang="es-ES" sz="2800" dirty="0" smtClean="0">
                <a:latin typeface="Bahnschrift Light Condensed" panose="020B0502040204020203" pitchFamily="34" charset="0"/>
              </a:rPr>
              <a:t>de</a:t>
            </a:r>
            <a:r>
              <a:rPr lang="es-ES" sz="2800" b="1" dirty="0" smtClean="0">
                <a:latin typeface="Bahnschrift Light Condensed" panose="020B0502040204020203" pitchFamily="34" charset="0"/>
              </a:rPr>
              <a:t> alquiler</a:t>
            </a:r>
            <a:r>
              <a:rPr lang="es-ES" sz="28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800" b="1" dirty="0" smtClean="0">
                <a:latin typeface="Bahnschrift Light Condensed" panose="020B0502040204020203" pitchFamily="34" charset="0"/>
              </a:rPr>
              <a:t>CONSTRUCCIÓN </a:t>
            </a:r>
            <a:r>
              <a:rPr lang="es-ES" sz="2800" dirty="0" smtClean="0">
                <a:latin typeface="Bahnschrift Light Condensed" panose="020B0502040204020203" pitchFamily="34" charset="0"/>
              </a:rPr>
              <a:t>de un</a:t>
            </a:r>
            <a:r>
              <a:rPr lang="es-ES" sz="2800" b="1" dirty="0" smtClean="0">
                <a:latin typeface="Bahnschrift Light Condensed" panose="020B0502040204020203" pitchFamily="34" charset="0"/>
              </a:rPr>
              <a:t> millón de viviendas</a:t>
            </a:r>
            <a:r>
              <a:rPr lang="es-ES" sz="2800" dirty="0" smtClean="0">
                <a:latin typeface="Bahnschrift Light Condensed" panose="020B0502040204020203" pitchFamily="34" charset="0"/>
              </a:rPr>
              <a:t> en </a:t>
            </a:r>
            <a:r>
              <a:rPr lang="es-ES" sz="2800" b="1" dirty="0" smtClean="0">
                <a:latin typeface="Bahnschrift Light Condensed" panose="020B0502040204020203" pitchFamily="34" charset="0"/>
              </a:rPr>
              <a:t>4 años</a:t>
            </a:r>
            <a:r>
              <a:rPr lang="es-ES" sz="2800" dirty="0" smtClean="0">
                <a:latin typeface="Bahnschrift Light Condensed" panose="020B0502040204020203" pitchFamily="34" charset="0"/>
              </a:rPr>
              <a:t>                                      liberando suelo público  e incentivando a la empresa privada.</a:t>
            </a:r>
          </a:p>
          <a:p>
            <a:r>
              <a:rPr lang="es-ES" sz="2800" b="1" dirty="0" smtClean="0">
                <a:latin typeface="Bahnschrift Light Condensed" panose="020B0502040204020203" pitchFamily="34" charset="0"/>
              </a:rPr>
              <a:t>Desalojo exprés </a:t>
            </a:r>
            <a:r>
              <a:rPr lang="es-ES" sz="2800" dirty="0" smtClean="0">
                <a:latin typeface="Bahnschrift Light Condensed" panose="020B0502040204020203" pitchFamily="34" charset="0"/>
              </a:rPr>
              <a:t>de los</a:t>
            </a:r>
            <a:r>
              <a:rPr lang="es-ES" sz="2800" b="1" dirty="0" smtClean="0">
                <a:latin typeface="Bahnschrift Light Condensed" panose="020B0502040204020203" pitchFamily="34" charset="0"/>
              </a:rPr>
              <a:t> OKUPAS</a:t>
            </a:r>
            <a:r>
              <a:rPr lang="es-ES" sz="2800" dirty="0" smtClean="0">
                <a:latin typeface="Bahnschrift Light Condensed" panose="020B0502040204020203" pitchFamily="34" charset="0"/>
              </a:rPr>
              <a:t> en menos de 24 horas.</a:t>
            </a:r>
            <a:r>
              <a:rPr lang="es-ES" sz="2800" dirty="0">
                <a:latin typeface="Bahnschrift Light Condensed" panose="020B0502040204020203" pitchFamily="34" charset="0"/>
              </a:rPr>
              <a:t> </a:t>
            </a:r>
            <a:endParaRPr lang="es-ES" sz="2800" dirty="0" smtClean="0">
              <a:latin typeface="Bahnschrift Light Condensed" panose="020B0502040204020203" pitchFamily="34" charset="0"/>
            </a:endParaRPr>
          </a:p>
          <a:p>
            <a:r>
              <a:rPr lang="es-ES" sz="2800" dirty="0" smtClean="0">
                <a:latin typeface="Bahnschrift Light Condensed" panose="020B0502040204020203" pitchFamily="34" charset="0"/>
              </a:rPr>
              <a:t>El </a:t>
            </a:r>
            <a:r>
              <a:rPr lang="es-ES" sz="2800" b="1" dirty="0">
                <a:latin typeface="Bahnschrift Light Condensed" panose="020B0502040204020203" pitchFamily="34" charset="0"/>
              </a:rPr>
              <a:t>Estado </a:t>
            </a:r>
            <a:r>
              <a:rPr lang="es-ES" sz="2800" dirty="0">
                <a:latin typeface="Bahnschrift Light Condensed" panose="020B0502040204020203" pitchFamily="34" charset="0"/>
              </a:rPr>
              <a:t>cubrirá el</a:t>
            </a:r>
            <a:r>
              <a:rPr lang="es-ES" sz="2800" b="1" dirty="0">
                <a:latin typeface="Bahnschrift Light Condensed" panose="020B0502040204020203" pitchFamily="34" charset="0"/>
              </a:rPr>
              <a:t> 15-20% del </a:t>
            </a:r>
            <a:r>
              <a:rPr lang="es-ES" sz="2800" b="1" dirty="0" smtClean="0">
                <a:latin typeface="Bahnschrift Light Condensed" panose="020B0502040204020203" pitchFamily="34" charset="0"/>
              </a:rPr>
              <a:t>AVAL </a:t>
            </a:r>
            <a:r>
              <a:rPr lang="es-ES" sz="2800" dirty="0">
                <a:latin typeface="Bahnschrift Light Condensed" panose="020B0502040204020203" pitchFamily="34" charset="0"/>
              </a:rPr>
              <a:t>de la</a:t>
            </a:r>
            <a:r>
              <a:rPr lang="es-ES" sz="2800" b="1" dirty="0">
                <a:latin typeface="Bahnschrift Light Condensed" panose="020B0502040204020203" pitchFamily="34" charset="0"/>
              </a:rPr>
              <a:t> hipoteca</a:t>
            </a:r>
            <a:r>
              <a:rPr lang="es-ES" sz="2800" dirty="0">
                <a:latin typeface="Bahnschrift Light Condensed" panose="020B0502040204020203" pitchFamily="34" charset="0"/>
              </a:rPr>
              <a:t>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117" y="2419551"/>
            <a:ext cx="2704699" cy="1809763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>
            <a:off x="1684421" y="2993457"/>
            <a:ext cx="4764505" cy="1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8884117" y="4362867"/>
            <a:ext cx="2704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El Viso</a:t>
            </a:r>
            <a:r>
              <a:rPr lang="es-ES" dirty="0" smtClean="0"/>
              <a:t>, exclusivo barrio          de Madrid en el que vive </a:t>
            </a:r>
            <a:r>
              <a:rPr lang="es-ES" b="1" dirty="0" smtClean="0"/>
              <a:t>Alberto</a:t>
            </a:r>
            <a:r>
              <a:rPr lang="es-ES" dirty="0" smtClean="0"/>
              <a:t> </a:t>
            </a:r>
            <a:r>
              <a:rPr lang="es-ES" b="1" dirty="0" smtClean="0"/>
              <a:t>Núñez Feijoo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819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500" b="1" dirty="0" smtClean="0">
                <a:latin typeface="Bahnschrift Light Condensed" panose="020B0502040204020203" pitchFamily="34" charset="0"/>
              </a:rPr>
              <a:t>¿LIBERALIZAR es la SOLUCIÓN? </a:t>
            </a:r>
            <a:r>
              <a:rPr lang="es-ES" sz="4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45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2" y="2642009"/>
            <a:ext cx="9601196" cy="3318936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Países como </a:t>
            </a:r>
            <a:r>
              <a:rPr lang="es-ES" b="1" dirty="0" smtClean="0">
                <a:latin typeface="Bahnschrift Light Condensed" panose="020B0502040204020203" pitchFamily="34" charset="0"/>
              </a:rPr>
              <a:t>Australia</a:t>
            </a:r>
            <a:r>
              <a:rPr lang="es-ES" dirty="0" smtClean="0">
                <a:latin typeface="Bahnschrift Light Condensed" panose="020B0502040204020203" pitchFamily="34" charset="0"/>
              </a:rPr>
              <a:t>, </a:t>
            </a:r>
            <a:r>
              <a:rPr lang="es-ES" b="1" dirty="0" smtClean="0">
                <a:latin typeface="Bahnschrift Light Condensed" panose="020B0502040204020203" pitchFamily="34" charset="0"/>
              </a:rPr>
              <a:t>Nueva Zelanda</a:t>
            </a:r>
            <a:r>
              <a:rPr lang="es-ES" dirty="0" smtClean="0">
                <a:latin typeface="Bahnschrift Light Condensed" panose="020B0502040204020203" pitchFamily="34" charset="0"/>
              </a:rPr>
              <a:t> y buena parte de </a:t>
            </a:r>
            <a:r>
              <a:rPr lang="es-ES" b="1" dirty="0" smtClean="0">
                <a:latin typeface="Bahnschrift Light Condensed" panose="020B0502040204020203" pitchFamily="34" charset="0"/>
              </a:rPr>
              <a:t>EE. UU.</a:t>
            </a:r>
            <a:r>
              <a:rPr lang="es-ES" dirty="0" smtClean="0">
                <a:latin typeface="Bahnschrift Light Condensed" panose="020B0502040204020203" pitchFamily="34" charset="0"/>
              </a:rPr>
              <a:t>,                                                       donde se practican </a:t>
            </a:r>
            <a:r>
              <a:rPr lang="es-ES" b="1" dirty="0" smtClean="0">
                <a:latin typeface="Bahnschrift Light Condensed" panose="020B0502040204020203" pitchFamily="34" charset="0"/>
              </a:rPr>
              <a:t>políticas inmobiliarias LIBERALES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sin apenas intervención estatal</a:t>
            </a:r>
            <a:r>
              <a:rPr lang="es-ES" dirty="0" smtClean="0">
                <a:latin typeface="Bahnschrift Light Condensed" panose="020B0502040204020203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PRECIOS</a:t>
            </a:r>
            <a:r>
              <a:rPr lang="es-ES" dirty="0" smtClean="0">
                <a:latin typeface="Bahnschrift Light Condensed" panose="020B0502040204020203" pitchFamily="34" charset="0"/>
              </a:rPr>
              <a:t> de la vivienda (alquiler y propiedad) son </a:t>
            </a:r>
            <a:r>
              <a:rPr lang="es-ES" b="1" dirty="0" smtClean="0">
                <a:latin typeface="Bahnschrift Light Condensed" panose="020B0502040204020203" pitchFamily="34" charset="0"/>
              </a:rPr>
              <a:t>PROHIBITIVOS</a:t>
            </a:r>
            <a:r>
              <a:rPr lang="es-ES" dirty="0" smtClean="0">
                <a:latin typeface="Bahnschrift Light Condensed" panose="020B0502040204020203" pitchFamily="34" charset="0"/>
              </a:rPr>
              <a:t>:                                                          el </a:t>
            </a:r>
            <a:r>
              <a:rPr lang="es-ES" b="1" dirty="0" smtClean="0">
                <a:latin typeface="Bahnschrift Light Condensed" panose="020B0502040204020203" pitchFamily="34" charset="0"/>
              </a:rPr>
              <a:t>porcentaje del salario destinado a vivienda</a:t>
            </a:r>
            <a:r>
              <a:rPr lang="es-ES" dirty="0" smtClean="0">
                <a:latin typeface="Bahnschrift Light Condensed" panose="020B0502040204020203" pitchFamily="34" charset="0"/>
              </a:rPr>
              <a:t> ha aumentado un </a:t>
            </a:r>
            <a:r>
              <a:rPr lang="es-ES" b="1" dirty="0" smtClean="0">
                <a:latin typeface="Bahnschrift Light Condensed" panose="020B0502040204020203" pitchFamily="34" charset="0"/>
              </a:rPr>
              <a:t>40%</a:t>
            </a:r>
            <a:r>
              <a:rPr lang="es-ES" dirty="0" smtClean="0">
                <a:latin typeface="Bahnschrift Light Condensed" panose="020B0502040204020203" pitchFamily="34" charset="0"/>
              </a:rPr>
              <a:t> (EE. UU.) desde 1984.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Las </a:t>
            </a:r>
            <a:r>
              <a:rPr lang="es-ES" b="1" dirty="0" smtClean="0">
                <a:latin typeface="Bahnschrift Light Condensed" panose="020B0502040204020203" pitchFamily="34" charset="0"/>
              </a:rPr>
              <a:t>BURBUJAS</a:t>
            </a:r>
            <a:r>
              <a:rPr lang="es-ES" dirty="0" smtClean="0">
                <a:latin typeface="Bahnschrift Light Condensed" panose="020B0502040204020203" pitchFamily="34" charset="0"/>
              </a:rPr>
              <a:t> especulativas son crónicas en Oceanía.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Las </a:t>
            </a:r>
            <a:r>
              <a:rPr lang="es-ES" b="1" dirty="0" smtClean="0">
                <a:latin typeface="Bahnschrift Light Condensed" panose="020B0502040204020203" pitchFamily="34" charset="0"/>
              </a:rPr>
              <a:t>sociedades de inversión</a:t>
            </a:r>
            <a:r>
              <a:rPr lang="es-ES" dirty="0" smtClean="0">
                <a:latin typeface="Bahnschrift Light Condensed" panose="020B0502040204020203" pitchFamily="34" charset="0"/>
              </a:rPr>
              <a:t> diseñan procesos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GENTRIFICACIÓN                                                                         </a:t>
            </a:r>
            <a:r>
              <a:rPr lang="es-ES" dirty="0" smtClean="0">
                <a:latin typeface="Bahnschrift Light Condensed" panose="020B0502040204020203" pitchFamily="34" charset="0"/>
              </a:rPr>
              <a:t>para </a:t>
            </a:r>
            <a:r>
              <a:rPr lang="es-ES" b="1" dirty="0" smtClean="0">
                <a:latin typeface="Bahnschrift Light Condensed" panose="020B0502040204020203" pitchFamily="34" charset="0"/>
              </a:rPr>
              <a:t>expulsar a los residentes con bajos ingresos</a:t>
            </a:r>
            <a:r>
              <a:rPr lang="es-ES" dirty="0" smtClean="0">
                <a:latin typeface="Bahnschrift Light Condensed" panose="020B0502040204020203" pitchFamily="34" charset="0"/>
              </a:rPr>
              <a:t> de un barrio “de moda”.</a:t>
            </a:r>
          </a:p>
          <a:p>
            <a:pPr>
              <a:buFontTx/>
              <a:buChar char="-"/>
            </a:pPr>
            <a:r>
              <a:rPr lang="es-ES" dirty="0" smtClean="0">
                <a:latin typeface="Bahnschrift Light Condensed" panose="020B0502040204020203" pitchFamily="34" charset="0"/>
              </a:rPr>
              <a:t>Hay miles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PERSONAS sin HOGAR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888708" y="5893604"/>
            <a:ext cx="223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Fuente: Al-Jazeera 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9077" y="4215592"/>
            <a:ext cx="1617844" cy="19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Bahnschrift Light Condensed" panose="020B0502040204020203" pitchFamily="34" charset="0"/>
              </a:rPr>
              <a:t>¿El LADRILLAZO es la SOLUCIÓN? </a:t>
            </a:r>
            <a:r>
              <a:rPr lang="es-ES" sz="40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40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45243" y="2613133"/>
            <a:ext cx="9601196" cy="3318936"/>
          </a:xfrm>
        </p:spPr>
        <p:txBody>
          <a:bodyPr>
            <a:normAutofit lnSpcReduction="10000"/>
          </a:bodyPr>
          <a:lstStyle/>
          <a:p>
            <a:r>
              <a:rPr lang="es-ES" b="1" dirty="0" smtClean="0">
                <a:latin typeface="Bahnschrift Light Condensed" panose="020B0502040204020203" pitchFamily="34" charset="0"/>
              </a:rPr>
              <a:t>No hay MANO de OBRA suficiente</a:t>
            </a:r>
            <a:r>
              <a:rPr lang="es-ES" dirty="0" smtClean="0">
                <a:latin typeface="Bahnschrift Light Condensed" panose="020B0502040204020203" pitchFamily="34" charset="0"/>
              </a:rPr>
              <a:t>: en </a:t>
            </a:r>
            <a:r>
              <a:rPr lang="es-ES" b="1" dirty="0" smtClean="0">
                <a:latin typeface="Bahnschrift Light Condensed" panose="020B0502040204020203" pitchFamily="34" charset="0"/>
              </a:rPr>
              <a:t>2007</a:t>
            </a:r>
            <a:r>
              <a:rPr lang="es-ES" dirty="0" smtClean="0">
                <a:latin typeface="Bahnschrift Light Condensed" panose="020B0502040204020203" pitchFamily="34" charset="0"/>
              </a:rPr>
              <a:t>, el </a:t>
            </a:r>
            <a:r>
              <a:rPr lang="es-ES" b="1" dirty="0" smtClean="0">
                <a:latin typeface="Bahnschrift Light Condensed" panose="020B0502040204020203" pitchFamily="34" charset="0"/>
              </a:rPr>
              <a:t>20%</a:t>
            </a:r>
            <a:r>
              <a:rPr lang="es-ES" dirty="0" smtClean="0">
                <a:latin typeface="Bahnschrift Light Condensed" panose="020B0502040204020203" pitchFamily="34" charset="0"/>
              </a:rPr>
              <a:t> de la población tenía </a:t>
            </a:r>
            <a:r>
              <a:rPr lang="es-ES" b="1" dirty="0" smtClean="0">
                <a:latin typeface="Bahnschrift Light Condensed" panose="020B0502040204020203" pitchFamily="34" charset="0"/>
              </a:rPr>
              <a:t>menos de 30 años</a:t>
            </a:r>
            <a:r>
              <a:rPr lang="es-ES" dirty="0" smtClean="0">
                <a:latin typeface="Bahnschrift Light Condensed" panose="020B0502040204020203" pitchFamily="34" charset="0"/>
              </a:rPr>
              <a:t>; en la actualidad solo es el </a:t>
            </a:r>
            <a:r>
              <a:rPr lang="es-ES" b="1" dirty="0" smtClean="0">
                <a:latin typeface="Bahnschrift Light Condensed" panose="020B0502040204020203" pitchFamily="34" charset="0"/>
              </a:rPr>
              <a:t>7%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                                                                                            La </a:t>
            </a:r>
            <a:r>
              <a:rPr lang="es-ES" b="1" dirty="0" smtClean="0">
                <a:latin typeface="Bahnschrift Light Condensed" panose="020B0502040204020203" pitchFamily="34" charset="0"/>
              </a:rPr>
              <a:t>MEDIA DE EDAD</a:t>
            </a:r>
            <a:r>
              <a:rPr lang="es-ES" dirty="0" smtClean="0">
                <a:latin typeface="Bahnschrift Light Condensed" panose="020B0502040204020203" pitchFamily="34" charset="0"/>
              </a:rPr>
              <a:t> en el sector es de </a:t>
            </a:r>
            <a:r>
              <a:rPr lang="es-ES" b="1" dirty="0" smtClean="0">
                <a:latin typeface="Bahnschrift Light Condensed" panose="020B0502040204020203" pitchFamily="34" charset="0"/>
              </a:rPr>
              <a:t>45 años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                                                                           La inmensa mayoría de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PROFESIONALES CUALIFICADOS</a:t>
            </a:r>
            <a:r>
              <a:rPr lang="es-ES" dirty="0" smtClean="0">
                <a:latin typeface="Bahnschrift Light Condensed" panose="020B0502040204020203" pitchFamily="34" charset="0"/>
              </a:rPr>
              <a:t>, se ha </a:t>
            </a:r>
            <a:r>
              <a:rPr lang="es-ES" b="1" dirty="0" smtClean="0">
                <a:latin typeface="Bahnschrift Light Condensed" panose="020B0502040204020203" pitchFamily="34" charset="0"/>
              </a:rPr>
              <a:t>jubilado</a:t>
            </a:r>
            <a:r>
              <a:rPr lang="es-ES" dirty="0" smtClean="0">
                <a:latin typeface="Bahnschrift Light Condensed" panose="020B0502040204020203" pitchFamily="34" charset="0"/>
              </a:rPr>
              <a:t>.                                         Cuando acabe el ciclo constructivo, </a:t>
            </a:r>
            <a:r>
              <a:rPr lang="es-ES" b="1" dirty="0" smtClean="0">
                <a:latin typeface="Bahnschrift Light Condensed" panose="020B0502040204020203" pitchFamily="34" charset="0"/>
              </a:rPr>
              <a:t>millones de trabajadores</a:t>
            </a:r>
            <a:r>
              <a:rPr lang="es-ES" dirty="0" smtClean="0">
                <a:latin typeface="Bahnschrift Light Condensed" panose="020B0502040204020203" pitchFamily="34" charset="0"/>
              </a:rPr>
              <a:t> </a:t>
            </a:r>
            <a:r>
              <a:rPr lang="es-ES" b="1" dirty="0" smtClean="0">
                <a:latin typeface="Bahnschrift Light Condensed" panose="020B0502040204020203" pitchFamily="34" charset="0"/>
              </a:rPr>
              <a:t>perderían su EMPLEO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        y </a:t>
            </a:r>
            <a:r>
              <a:rPr lang="es-ES" b="1" dirty="0" smtClean="0">
                <a:latin typeface="Bahnschrift Light Condensed" panose="020B0502040204020203" pitchFamily="34" charset="0"/>
              </a:rPr>
              <a:t>cerrarían cientos de EMPRESAS</a:t>
            </a:r>
            <a:r>
              <a:rPr lang="es-ES" dirty="0" smtClean="0">
                <a:latin typeface="Bahnschrift Light Condensed" panose="020B0502040204020203" pitchFamily="34" charset="0"/>
              </a:rPr>
              <a:t> (crisis del 2008).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Para dar salida a la vivienda construida, sería necesario </a:t>
            </a:r>
            <a:r>
              <a:rPr lang="es-ES" b="1" dirty="0" smtClean="0">
                <a:latin typeface="Bahnschrift Light Condensed" panose="020B0502040204020203" pitchFamily="34" charset="0"/>
              </a:rPr>
              <a:t>BAJAR los TIPOS de INTERÉS</a:t>
            </a:r>
            <a:r>
              <a:rPr lang="es-ES" dirty="0" smtClean="0">
                <a:latin typeface="Bahnschrift Light Condensed" panose="020B0502040204020203" pitchFamily="34" charset="0"/>
              </a:rPr>
              <a:t>              y facilitar el </a:t>
            </a:r>
            <a:r>
              <a:rPr lang="es-ES" b="1" dirty="0" smtClean="0">
                <a:latin typeface="Bahnschrift Light Condensed" panose="020B0502040204020203" pitchFamily="34" charset="0"/>
              </a:rPr>
              <a:t>PRÉSTAMO</a:t>
            </a:r>
            <a:r>
              <a:rPr lang="es-ES" dirty="0" smtClean="0">
                <a:latin typeface="Bahnschrift Light Condensed" panose="020B0502040204020203" pitchFamily="34" charset="0"/>
              </a:rPr>
              <a:t>, lo que no es posible en un ciclo de </a:t>
            </a:r>
            <a:r>
              <a:rPr lang="es-ES" b="1" dirty="0" smtClean="0">
                <a:latin typeface="Bahnschrift Light Condensed" panose="020B0502040204020203" pitchFamily="34" charset="0"/>
              </a:rPr>
              <a:t>INFLACIÓN</a:t>
            </a:r>
            <a:r>
              <a:rPr lang="es-ES" dirty="0" smtClean="0">
                <a:latin typeface="Bahnschrift Light Condensed" panose="020B0502040204020203" pitchFamily="34" charset="0"/>
              </a:rPr>
              <a:t> como el actual (GUERRA).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57" y="2468754"/>
            <a:ext cx="1729886" cy="312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2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ES" sz="3500" b="1" dirty="0" smtClean="0">
                <a:latin typeface="Bahnschrift Light Condensed" panose="020B0502040204020203" pitchFamily="34" charset="0"/>
              </a:rPr>
              <a:t>MORALEJA: </a:t>
            </a:r>
            <a:br>
              <a:rPr lang="es-ES" sz="3500" b="1" dirty="0" smtClean="0">
                <a:latin typeface="Bahnschrift Light Condensed" panose="020B0502040204020203" pitchFamily="34" charset="0"/>
              </a:rPr>
            </a:br>
            <a:r>
              <a:rPr lang="es-ES" sz="3200" b="1" dirty="0" smtClean="0">
                <a:latin typeface="Bahnschrift Light Condensed" panose="020B0502040204020203" pitchFamily="34" charset="0"/>
              </a:rPr>
              <a:t>¿Funcionan las políticas de DERECHA en materia de VIVIENDA? </a:t>
            </a:r>
            <a:r>
              <a:rPr lang="es-ES" sz="32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</a:t>
            </a:r>
            <a:endParaRPr lang="es-ES" sz="3200" b="1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85777" y="2661260"/>
            <a:ext cx="9601196" cy="3318936"/>
          </a:xfrm>
        </p:spPr>
        <p:txBody>
          <a:bodyPr>
            <a:normAutofit lnSpcReduction="10000"/>
          </a:bodyPr>
          <a:lstStyle/>
          <a:p>
            <a:endParaRPr lang="es-ES" dirty="0" smtClean="0">
              <a:latin typeface="Bahnschrift Light Condensed" panose="020B0502040204020203" pitchFamily="34" charset="0"/>
            </a:endParaRPr>
          </a:p>
          <a:p>
            <a:r>
              <a:rPr lang="es-ES" dirty="0" smtClean="0">
                <a:latin typeface="Bahnschrift Light Condensed" panose="020B0502040204020203" pitchFamily="34" charset="0"/>
              </a:rPr>
              <a:t>Aumenta </a:t>
            </a:r>
            <a:r>
              <a:rPr lang="es-ES" dirty="0">
                <a:latin typeface="Bahnschrift Light Condensed" panose="020B0502040204020203" pitchFamily="34" charset="0"/>
              </a:rPr>
              <a:t>la </a:t>
            </a:r>
            <a:r>
              <a:rPr lang="es-ES" b="1" dirty="0">
                <a:latin typeface="Bahnschrift Light Condensed" panose="020B0502040204020203" pitchFamily="34" charset="0"/>
              </a:rPr>
              <a:t>CONCENTRACIÓN de la PROPIEDAD</a:t>
            </a:r>
            <a:r>
              <a:rPr lang="es-ES" dirty="0">
                <a:latin typeface="Bahnschrift Light Condensed" panose="020B0502040204020203" pitchFamily="34" charset="0"/>
              </a:rPr>
              <a:t> y la </a:t>
            </a:r>
            <a:r>
              <a:rPr lang="es-ES" b="1" dirty="0">
                <a:latin typeface="Bahnschrift Light Condensed" panose="020B0502040204020203" pitchFamily="34" charset="0"/>
              </a:rPr>
              <a:t>PRECARIEDAD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También se generan </a:t>
            </a:r>
            <a:r>
              <a:rPr lang="es-ES" b="1" dirty="0" smtClean="0">
                <a:latin typeface="Bahnschrift Light Condensed" panose="020B0502040204020203" pitchFamily="34" charset="0"/>
              </a:rPr>
              <a:t>GUETOS</a:t>
            </a:r>
            <a:r>
              <a:rPr lang="es-ES" dirty="0" smtClean="0">
                <a:latin typeface="Bahnschrift Light Condensed" panose="020B0502040204020203" pitchFamily="34" charset="0"/>
              </a:rPr>
              <a:t>: </a:t>
            </a:r>
            <a:r>
              <a:rPr lang="es-ES" b="1" dirty="0" smtClean="0">
                <a:latin typeface="Bahnschrift Light Condensed" panose="020B0502040204020203" pitchFamily="34" charset="0"/>
              </a:rPr>
              <a:t>barrios ricos</a:t>
            </a:r>
            <a:r>
              <a:rPr lang="es-ES" dirty="0" smtClean="0">
                <a:latin typeface="Bahnschrift Light Condensed" panose="020B0502040204020203" pitchFamily="34" charset="0"/>
              </a:rPr>
              <a:t> y </a:t>
            </a:r>
            <a:r>
              <a:rPr lang="es-ES" b="1" dirty="0" smtClean="0">
                <a:latin typeface="Bahnschrift Light Condensed" panose="020B0502040204020203" pitchFamily="34" charset="0"/>
              </a:rPr>
              <a:t>barrios marginales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Se iniciaría una nueva </a:t>
            </a:r>
            <a:r>
              <a:rPr lang="es-ES" b="1" dirty="0" smtClean="0">
                <a:latin typeface="Bahnschrift Light Condensed" panose="020B0502040204020203" pitchFamily="34" charset="0"/>
              </a:rPr>
              <a:t>BURBUJA ESPECULATIVA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Subirían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INTERESES de las HIPOTECAS</a:t>
            </a:r>
            <a:r>
              <a:rPr lang="es-ES" dirty="0" smtClean="0">
                <a:latin typeface="Bahnschrift Light Condensed" panose="020B0502040204020203" pitchFamily="34" charset="0"/>
              </a:rPr>
              <a:t> y los </a:t>
            </a:r>
            <a:r>
              <a:rPr lang="es-ES" b="1" dirty="0" smtClean="0">
                <a:latin typeface="Bahnschrift Light Condensed" panose="020B0502040204020203" pitchFamily="34" charset="0"/>
              </a:rPr>
              <a:t>PRECIOS</a:t>
            </a:r>
            <a:r>
              <a:rPr lang="es-ES" dirty="0" smtClean="0">
                <a:latin typeface="Bahnschrift Light Condensed" panose="020B0502040204020203" pitchFamily="34" charset="0"/>
              </a:rPr>
              <a:t> en general. 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No pueden solucionar el problema de </a:t>
            </a:r>
            <a:r>
              <a:rPr lang="es-ES" b="1" dirty="0" smtClean="0">
                <a:latin typeface="Bahnschrift Light Condensed" panose="020B0502040204020203" pitchFamily="34" charset="0"/>
              </a:rPr>
              <a:t>OFERTA insuficiente</a:t>
            </a:r>
            <a:r>
              <a:rPr lang="es-ES" dirty="0" smtClean="0">
                <a:latin typeface="Bahnschrift Light Condensed" panose="020B0502040204020203" pitchFamily="34" charset="0"/>
              </a:rPr>
              <a:t> por </a:t>
            </a:r>
            <a:r>
              <a:rPr lang="es-ES" b="1" dirty="0" smtClean="0">
                <a:latin typeface="Bahnschrift Light Condensed" panose="020B0502040204020203" pitchFamily="34" charset="0"/>
              </a:rPr>
              <a:t>escasez de MANO de OBRA</a:t>
            </a:r>
            <a:r>
              <a:rPr lang="es-ES" dirty="0">
                <a:latin typeface="Bahnschrift Light Condensed" panose="020B0502040204020203" pitchFamily="34" charset="0"/>
              </a:rPr>
              <a:t> </a:t>
            </a:r>
            <a:r>
              <a:rPr lang="es-ES" dirty="0" smtClean="0">
                <a:latin typeface="Bahnschrift Light Condensed" panose="020B0502040204020203" pitchFamily="34" charset="0"/>
              </a:rPr>
              <a:t>en un contexto ya de por sí INFLACIONISTA.</a:t>
            </a:r>
          </a:p>
          <a:p>
            <a:endParaRPr lang="es-ES" dirty="0">
              <a:latin typeface="Bahnschrift Light Condensed" panose="020B0502040204020203" pitchFamily="34" charset="0"/>
            </a:endParaRPr>
          </a:p>
          <a:p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297" y="2752825"/>
            <a:ext cx="2206537" cy="201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7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700" b="1" dirty="0" smtClean="0">
                <a:latin typeface="Bahnschrift Light Condensed" panose="020B0502040204020203" pitchFamily="34" charset="0"/>
              </a:rPr>
              <a:t>Así que… ¿Cuál </a:t>
            </a:r>
            <a:r>
              <a:rPr lang="es-ES" sz="3700" b="1" dirty="0">
                <a:latin typeface="Bahnschrift Light Condensed" panose="020B0502040204020203" pitchFamily="34" charset="0"/>
              </a:rPr>
              <a:t>es la </a:t>
            </a:r>
            <a:r>
              <a:rPr lang="es-ES" sz="3700" b="1" dirty="0" smtClean="0">
                <a:latin typeface="Bahnschrift Light Condensed" panose="020B0502040204020203" pitchFamily="34" charset="0"/>
              </a:rPr>
              <a:t>SOLUCIÓN al PROBLEMA de la VIVIENDA?</a:t>
            </a:r>
            <a:endParaRPr lang="es-ES" sz="3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Bahnschrift Light Condensed" panose="020B0502040204020203" pitchFamily="34" charset="0"/>
              </a:rPr>
              <a:t>Es un </a:t>
            </a:r>
            <a:r>
              <a:rPr lang="es-ES" b="1" dirty="0" smtClean="0">
                <a:latin typeface="Bahnschrift Light Condensed" panose="020B0502040204020203" pitchFamily="34" charset="0"/>
              </a:rPr>
              <a:t>PROBLEMA </a:t>
            </a:r>
            <a:r>
              <a:rPr lang="es-ES" dirty="0" smtClean="0">
                <a:latin typeface="Bahnschrift Light Condensed" panose="020B0502040204020203" pitchFamily="34" charset="0"/>
              </a:rPr>
              <a:t>que </a:t>
            </a:r>
            <a:r>
              <a:rPr lang="es-ES" b="1" dirty="0" smtClean="0">
                <a:latin typeface="Bahnschrift Light Condensed" panose="020B0502040204020203" pitchFamily="34" charset="0"/>
              </a:rPr>
              <a:t>NO tiene SOLUCIÓN</a:t>
            </a:r>
            <a:r>
              <a:rPr lang="es-ES" dirty="0" smtClean="0">
                <a:latin typeface="Bahnschrift Light Condensed" panose="020B0502040204020203" pitchFamily="34" charset="0"/>
              </a:rPr>
              <a:t>...</a:t>
            </a:r>
          </a:p>
          <a:p>
            <a:pPr marL="0" indent="0">
              <a:buNone/>
            </a:pPr>
            <a:r>
              <a:rPr lang="es-ES" dirty="0">
                <a:latin typeface="Bahnschrift Light Condensed" panose="020B0502040204020203" pitchFamily="34" charset="0"/>
              </a:rPr>
              <a:t>…pues </a:t>
            </a:r>
            <a:r>
              <a:rPr lang="es-ES" b="1" dirty="0">
                <a:latin typeface="Bahnschrift Light Condensed" panose="020B0502040204020203" pitchFamily="34" charset="0"/>
              </a:rPr>
              <a:t>SIEMPRE ha existido</a:t>
            </a:r>
            <a:r>
              <a:rPr lang="es-ES" dirty="0">
                <a:latin typeface="Bahnschrift Light Condensed" panose="020B0502040204020203" pitchFamily="34" charset="0"/>
              </a:rPr>
              <a:t> en un SISTEMA con </a:t>
            </a:r>
            <a:r>
              <a:rPr lang="es-ES" b="1" dirty="0">
                <a:latin typeface="Bahnschrift Light Condensed" panose="020B0502040204020203" pitchFamily="34" charset="0"/>
              </a:rPr>
              <a:t>ESTADO </a:t>
            </a:r>
            <a:r>
              <a:rPr lang="es-ES" dirty="0">
                <a:latin typeface="Bahnschrift Light Condensed" panose="020B0502040204020203" pitchFamily="34" charset="0"/>
              </a:rPr>
              <a:t>y</a:t>
            </a:r>
            <a:r>
              <a:rPr lang="es-ES" b="1" dirty="0">
                <a:latin typeface="Bahnschrift Light Condensed" panose="020B0502040204020203" pitchFamily="34" charset="0"/>
              </a:rPr>
              <a:t> CAPITALISMO</a:t>
            </a:r>
            <a:r>
              <a:rPr lang="es-ES" dirty="0">
                <a:latin typeface="Bahnschrift Light Condensed" panose="020B0502040204020203" pitchFamily="34" charset="0"/>
              </a:rPr>
              <a:t>...</a:t>
            </a:r>
          </a:p>
          <a:p>
            <a:pPr marL="0" indent="0">
              <a:buNone/>
            </a:pPr>
            <a:r>
              <a:rPr lang="es-ES" dirty="0">
                <a:latin typeface="Bahnschrift Light Condensed" panose="020B0502040204020203" pitchFamily="34" charset="0"/>
              </a:rPr>
              <a:t>               …y que solo puede </a:t>
            </a:r>
            <a:r>
              <a:rPr lang="es-ES" b="1" dirty="0">
                <a:latin typeface="Bahnschrift Light Condensed" panose="020B0502040204020203" pitchFamily="34" charset="0"/>
              </a:rPr>
              <a:t>AGRAVARSE</a:t>
            </a:r>
            <a:r>
              <a:rPr lang="es-ES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dirty="0" smtClean="0">
                <a:latin typeface="Bahnschrift Light Condensed" panose="020B0502040204020203" pitchFamily="34" charset="0"/>
              </a:rPr>
              <a:t>La </a:t>
            </a:r>
            <a:r>
              <a:rPr lang="es-ES" b="1" dirty="0" smtClean="0">
                <a:latin typeface="Bahnschrift Light Condensed" panose="020B0502040204020203" pitchFamily="34" charset="0"/>
              </a:rPr>
              <a:t>SOLUCIÓN</a:t>
            </a:r>
            <a:r>
              <a:rPr lang="es-ES" dirty="0" smtClean="0">
                <a:latin typeface="Bahnschrift Light Condensed" panose="020B0502040204020203" pitchFamily="34" charset="0"/>
              </a:rPr>
              <a:t> es…</a:t>
            </a:r>
          </a:p>
          <a:p>
            <a:pPr marL="0" indent="0">
              <a:buNone/>
            </a:pPr>
            <a:r>
              <a:rPr lang="es-ES" dirty="0" smtClean="0">
                <a:latin typeface="Bahnschrift Light Condensed" panose="020B0502040204020203" pitchFamily="34" charset="0"/>
              </a:rPr>
              <a:t>                                  la </a:t>
            </a:r>
            <a:r>
              <a:rPr lang="es-ES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REVOLUCIÓN INTEGRAL</a:t>
            </a:r>
            <a:endParaRPr lang="es-ES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Picture 2" descr="11 pueblos de piedra para disfrutar una arquitectura difer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196" y="3686343"/>
            <a:ext cx="3936732" cy="246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746" y="4738906"/>
            <a:ext cx="1929702" cy="1407895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>
            <a:off x="3455469" y="5082139"/>
            <a:ext cx="25121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3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000" b="1" dirty="0" smtClean="0">
                <a:latin typeface="Bahnschrift Light Condensed" panose="020B0502040204020203" pitchFamily="34" charset="0"/>
              </a:rPr>
              <a:t>1. ACTÚA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3500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La VIVIENDA </a:t>
            </a:r>
            <a:r>
              <a:rPr lang="es-ES" sz="3500" b="1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NO es un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DERECHO</a:t>
            </a:r>
            <a:r>
              <a:rPr lang="es-ES" sz="3500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, es una </a:t>
            </a:r>
            <a:r>
              <a:rPr lang="es-ES" sz="3500" b="1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OBLIGACIÓN</a:t>
            </a:r>
            <a:r>
              <a:rPr lang="es-ES" sz="3500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- NO VOTES</a:t>
            </a:r>
          </a:p>
          <a:p>
            <a:pPr marL="0" indent="0">
              <a:buNone/>
            </a:pP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- NO te QUEJES</a:t>
            </a:r>
          </a:p>
          <a:p>
            <a:pPr marL="0" indent="0">
              <a:buNone/>
            </a:pP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- NO te MANIFIESTES</a:t>
            </a:r>
          </a:p>
          <a:p>
            <a:pPr>
              <a:buFontTx/>
              <a:buChar char="-"/>
            </a:pP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 MENDIGUES </a:t>
            </a:r>
          </a:p>
          <a:p>
            <a:pPr marL="0" indent="0">
              <a:buNone/>
            </a:pPr>
            <a:r>
              <a:rPr lang="es-ES" sz="3500" dirty="0" smtClean="0">
                <a:latin typeface="Bahnschrift Light Condensed" panose="020B0502040204020203" pitchFamily="34" charset="0"/>
              </a:rPr>
              <a:t>…</a:t>
            </a:r>
            <a:r>
              <a:rPr lang="es-ES" sz="3500" dirty="0">
                <a:latin typeface="Bahnschrift Light Condensed" panose="020B0502040204020203" pitchFamily="34" charset="0"/>
              </a:rPr>
              <a:t>sabes que NO sirve de </a:t>
            </a:r>
            <a:r>
              <a:rPr lang="es-ES" sz="3500" dirty="0" smtClean="0">
                <a:latin typeface="Bahnschrift Light Condensed" panose="020B0502040204020203" pitchFamily="34" charset="0"/>
              </a:rPr>
              <a:t>NADA: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TOMA DECISIONES</a:t>
            </a:r>
            <a:endParaRPr lang="es-ES" sz="3500" b="1" dirty="0">
              <a:solidFill>
                <a:srgbClr val="00B050"/>
              </a:solidFill>
              <a:latin typeface="Bahnschrift Light Condensed" panose="020B0502040204020203" pitchFamily="34" charset="0"/>
            </a:endParaRPr>
          </a:p>
          <a:p>
            <a:pPr>
              <a:buFontTx/>
              <a:buChar char="-"/>
            </a:pPr>
            <a:endParaRPr lang="es-ES" sz="3500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449" y="3110415"/>
            <a:ext cx="3738611" cy="210878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295401" y="5630779"/>
            <a:ext cx="10081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www.virtudyrevolucion.org/numeros-de-la-revista/numero-9-diciembre-2023/1572333_me-manifiesto-contra-las-manifestaciones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26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000" b="1" dirty="0">
                <a:latin typeface="Bahnschrift Light Condensed" panose="020B0502040204020203" pitchFamily="34" charset="0"/>
              </a:rPr>
              <a:t>2. Practica una ECONOMÍA 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MORAL</a:t>
            </a:r>
            <a:endParaRPr lang="es-ES" sz="5000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95402" y="2834641"/>
            <a:ext cx="4718304" cy="3310128"/>
          </a:xfrm>
        </p:spPr>
        <p:txBody>
          <a:bodyPr>
            <a:normAutofit/>
          </a:bodyPr>
          <a:lstStyle/>
          <a:p>
            <a:r>
              <a:rPr lang="es-ES" sz="3500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 </a:t>
            </a: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ESPECULES</a:t>
            </a:r>
          </a:p>
          <a:p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NO VIVAS de RENTAS</a:t>
            </a:r>
          </a:p>
          <a:p>
            <a:endParaRPr lang="es-ES" sz="3500" dirty="0" smtClean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endParaRPr lang="es-ES" sz="3500" dirty="0">
              <a:solidFill>
                <a:srgbClr val="FF000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851131" y="2834641"/>
            <a:ext cx="6048515" cy="3310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500" dirty="0" smtClean="0">
                <a:latin typeface="Bahnschrift Light Condensed" panose="020B0502040204020203" pitchFamily="34" charset="0"/>
              </a:rPr>
              <a:t>       …</a:t>
            </a:r>
            <a:r>
              <a:rPr lang="es-ES" sz="3500" dirty="0">
                <a:latin typeface="Bahnschrift Light Condensed" panose="020B0502040204020203" pitchFamily="34" charset="0"/>
              </a:rPr>
              <a:t>sabes que </a:t>
            </a:r>
            <a:r>
              <a:rPr lang="es-ES" sz="3500" dirty="0" smtClean="0">
                <a:latin typeface="Bahnschrift Light Condensed" panose="020B0502040204020203" pitchFamily="34" charset="0"/>
              </a:rPr>
              <a:t>NO es ético</a:t>
            </a:r>
          </a:p>
          <a:p>
            <a:pPr marL="0" indent="0">
              <a:buNone/>
            </a:pPr>
            <a:endParaRPr lang="es-ES" sz="3500" dirty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es-ES" sz="4300" b="1" dirty="0" smtClean="0">
                <a:solidFill>
                  <a:srgbClr val="00B050"/>
                </a:solidFill>
              </a:rPr>
              <a:t>VIVE de TU TRABAJO</a:t>
            </a:r>
            <a:endParaRPr lang="es-ES" sz="4300" b="1" dirty="0">
              <a:solidFill>
                <a:srgbClr val="00B050"/>
              </a:solidFill>
            </a:endParaRPr>
          </a:p>
        </p:txBody>
      </p:sp>
      <p:cxnSp>
        <p:nvCxnSpPr>
          <p:cNvPr id="6" name="Conector recto 5"/>
          <p:cNvCxnSpPr/>
          <p:nvPr/>
        </p:nvCxnSpPr>
        <p:spPr>
          <a:xfrm flipV="1">
            <a:off x="4925246" y="5168766"/>
            <a:ext cx="5900287" cy="9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872" y="4238087"/>
            <a:ext cx="1784682" cy="190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5000" b="1" dirty="0" smtClean="0">
                <a:latin typeface="Bahnschrift Light Condensed" panose="020B0502040204020203" pitchFamily="34" charset="0"/>
              </a:rPr>
              <a:t>   3</a:t>
            </a:r>
            <a:r>
              <a:rPr lang="es-ES" sz="5000" b="1" dirty="0">
                <a:latin typeface="Bahnschrift Light Condensed" panose="020B0502040204020203" pitchFamily="34" charset="0"/>
              </a:rPr>
              <a:t>. Evita 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VIVIR de </a:t>
            </a:r>
            <a:r>
              <a:rPr lang="es-ES" sz="5000" b="1" dirty="0">
                <a:latin typeface="Bahnschrift Light Condensed" panose="020B0502040204020203" pitchFamily="34" charset="0"/>
              </a:rPr>
              <a:t>ALQUILER</a:t>
            </a:r>
            <a:endParaRPr lang="es-ES" sz="5000" dirty="0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sz="3500" dirty="0">
                <a:latin typeface="Bahnschrift Light Condensed" panose="020B0502040204020203" pitchFamily="34" charset="0"/>
              </a:rPr>
              <a:t>¿Cómo piensas </a:t>
            </a:r>
            <a:r>
              <a:rPr lang="es-ES" sz="3500" b="1" dirty="0">
                <a:solidFill>
                  <a:srgbClr val="FF0000"/>
                </a:solidFill>
                <a:latin typeface="Bahnschrift Light Condensed" panose="020B0502040204020203" pitchFamily="34" charset="0"/>
              </a:rPr>
              <a:t>PAGAR el ALQUILER</a:t>
            </a:r>
            <a:r>
              <a:rPr lang="es-ES" sz="3500" dirty="0">
                <a:latin typeface="Bahnschrift Light Condensed" panose="020B0502040204020203" pitchFamily="34" charset="0"/>
              </a:rPr>
              <a:t> cuando seas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VIEJO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?</a:t>
            </a:r>
          </a:p>
          <a:p>
            <a:pPr algn="r"/>
            <a:r>
              <a:rPr lang="es-ES" sz="3500" dirty="0" smtClean="0">
                <a:latin typeface="Bahnschrift Light Condensed" panose="020B0502040204020203" pitchFamily="34" charset="0"/>
              </a:rPr>
              <a:t>Cuando acabes de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PAGAR la HIPOTECA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                                                                                    </a:t>
            </a:r>
            <a:r>
              <a:rPr lang="es-ES" sz="3500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aumentará tu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CAPACIDAD ADQUISITIVA</a:t>
            </a:r>
            <a:endParaRPr lang="es-ES" sz="3500" dirty="0" smtClean="0">
              <a:latin typeface="Bahnschrift Light Condensed" panose="020B0502040204020203" pitchFamily="34" charset="0"/>
            </a:endParaRP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En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Barcelona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la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cuota de ALQUILER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                                                                                                es entre </a:t>
            </a: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un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30-50%</a:t>
            </a:r>
            <a:r>
              <a:rPr lang="es-ES" sz="3500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más elevada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que la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HIPOTECA</a:t>
            </a:r>
            <a:endParaRPr lang="es-ES" sz="3500" dirty="0" smtClean="0">
              <a:latin typeface="Bahnschrift Light Condensed" panose="020B0502040204020203" pitchFamily="34" charset="0"/>
            </a:endParaRPr>
          </a:p>
          <a:p>
            <a:pPr algn="r"/>
            <a:r>
              <a:rPr lang="es-ES" sz="3500" dirty="0" smtClean="0">
                <a:latin typeface="Bahnschrift Light Condensed" panose="020B0502040204020203" pitchFamily="34" charset="0"/>
              </a:rPr>
              <a:t>Siempre podrás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VENDER el inmueble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                                                                                                       y </a:t>
            </a:r>
            <a:r>
              <a:rPr lang="es-ES" sz="3500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RECUPERAR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parte de los GASTOS</a:t>
            </a:r>
          </a:p>
          <a:p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existe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LIBERTAD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 sin PROPIEDAD</a:t>
            </a:r>
            <a:endParaRPr lang="es-ES" sz="3500" dirty="0">
              <a:latin typeface="Bahnschrift Light Condensed" panose="020B0502040204020203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880" y="818147"/>
            <a:ext cx="3594073" cy="19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9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000" b="1" dirty="0" smtClean="0">
                <a:latin typeface="Bahnschrift Light Condensed" panose="020B0502040204020203" pitchFamily="34" charset="0"/>
              </a:rPr>
              <a:t>4. AHORRA</a:t>
            </a:r>
            <a:endParaRPr lang="es-ES" sz="5000" dirty="0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es necesario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VIAJAR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a Nueva York ni a </a:t>
            </a:r>
            <a:r>
              <a:rPr lang="es-ES" sz="3500" dirty="0" err="1" smtClean="0">
                <a:latin typeface="Bahnschrift Light Condensed" panose="020B0502040204020203" pitchFamily="34" charset="0"/>
              </a:rPr>
              <a:t>Disneyland</a:t>
            </a:r>
            <a:r>
              <a:rPr lang="es-ES" sz="3500" dirty="0" smtClean="0">
                <a:latin typeface="Bahnschrift Light Condensed" panose="020B0502040204020203" pitchFamily="34" charset="0"/>
              </a:rPr>
              <a:t>…</a:t>
            </a:r>
            <a:endParaRPr lang="es-ES" sz="3500" dirty="0">
              <a:latin typeface="Bahnschrift Light Condensed" panose="020B0502040204020203" pitchFamily="34" charset="0"/>
            </a:endParaRP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Tu HIJA de 14 años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NO </a:t>
            </a:r>
            <a:r>
              <a:rPr lang="es-ES" sz="3500" dirty="0" smtClean="0">
                <a:latin typeface="Bahnschrift Light Condensed" panose="020B0502040204020203" pitchFamily="34" charset="0"/>
              </a:rPr>
              <a:t>necesita un </a:t>
            </a:r>
            <a:r>
              <a:rPr lang="es-ES" sz="3500" b="1" dirty="0" err="1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Iphone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 17</a:t>
            </a:r>
            <a:r>
              <a:rPr lang="es-ES" sz="3500" dirty="0" smtClean="0">
                <a:latin typeface="Bahnschrift Light Condensed" panose="020B0502040204020203" pitchFamily="34" charset="0"/>
              </a:rPr>
              <a:t>…</a:t>
            </a:r>
          </a:p>
          <a:p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CENAR FUERA de CASA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es tirar el DINERO…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Llevar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ROPA de MARCA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es de IDIOTAS…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La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DROGA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es CARA (y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te conviene)…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Los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CONCIERTOS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son un aburrimiento…</a:t>
            </a:r>
            <a:endParaRPr lang="es-ES" sz="3500" dirty="0">
              <a:latin typeface="Bahnschrift Light Condensed" panose="020B0502040204020203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118" y="3145004"/>
            <a:ext cx="2874479" cy="232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000" b="1" dirty="0">
                <a:latin typeface="Bahnschrift Light Condensed" panose="020B0502040204020203" pitchFamily="34" charset="0"/>
              </a:rPr>
              <a:t>5</a:t>
            </a:r>
            <a:r>
              <a:rPr lang="es-ES" sz="5000" b="1" dirty="0" smtClean="0">
                <a:latin typeface="Bahnschrift Light Condensed" panose="020B0502040204020203" pitchFamily="34" charset="0"/>
              </a:rPr>
              <a:t>. NO ESTÉS SOLO</a:t>
            </a:r>
            <a:endParaRPr lang="es-ES" sz="5000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1"/>
          </p:nvPr>
        </p:nvSpPr>
        <p:spPr>
          <a:xfrm>
            <a:off x="2119804" y="2560320"/>
            <a:ext cx="3976196" cy="3310128"/>
          </a:xfrm>
        </p:spPr>
        <p:txBody>
          <a:bodyPr>
            <a:normAutofit fontScale="85000" lnSpcReduction="10000"/>
          </a:bodyPr>
          <a:lstStyle/>
          <a:p>
            <a:r>
              <a:rPr lang="es-ES" sz="3500" b="1" dirty="0" smtClean="0">
                <a:latin typeface="Bahnschrift Light Condensed" panose="020B0502040204020203" pitchFamily="34" charset="0"/>
              </a:rPr>
              <a:t>VIVE en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PAREJA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Crea una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FAMILIA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ten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HIJOS</a:t>
            </a:r>
          </a:p>
          <a:p>
            <a:r>
              <a:rPr lang="es-ES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 Condensed" panose="020B0502040204020203" pitchFamily="34" charset="0"/>
              </a:rPr>
              <a:t>Riega los LAZOS                                         con tu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FAMILIA EXTENSA</a:t>
            </a:r>
          </a:p>
          <a:p>
            <a:r>
              <a:rPr lang="es-ES" sz="3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hnschrift Light Condensed" panose="020B0502040204020203" pitchFamily="34" charset="0"/>
              </a:rPr>
              <a:t>Cultiva la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AMISTAD</a:t>
            </a:r>
          </a:p>
          <a:p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ASÓCIATE</a:t>
            </a:r>
            <a:endParaRPr lang="es-ES" sz="3500" b="1" dirty="0">
              <a:solidFill>
                <a:srgbClr val="00B05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6096000" y="2560320"/>
            <a:ext cx="5313145" cy="3310128"/>
          </a:xfrm>
        </p:spPr>
        <p:txBody>
          <a:bodyPr>
            <a:normAutofit fontScale="85000" lnSpcReduction="10000"/>
          </a:bodyPr>
          <a:lstStyle/>
          <a:p>
            <a:r>
              <a:rPr lang="es-ES" sz="32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COMPARTIR</a:t>
            </a:r>
            <a:r>
              <a:rPr lang="es-ES" sz="3200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 </a:t>
            </a:r>
            <a:r>
              <a:rPr lang="es-ES" sz="32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vivienda</a:t>
            </a:r>
            <a:r>
              <a:rPr lang="es-ES" sz="3200" dirty="0" smtClean="0">
                <a:latin typeface="Bahnschrift Light Condensed" panose="020B0502040204020203" pitchFamily="34" charset="0"/>
              </a:rPr>
              <a:t> cura la DEPRESIÓN…</a:t>
            </a:r>
          </a:p>
          <a:p>
            <a:r>
              <a:rPr lang="es-ES" sz="3200" dirty="0" smtClean="0">
                <a:latin typeface="Bahnschrift Light Condensed" panose="020B0502040204020203" pitchFamily="34" charset="0"/>
              </a:rPr>
              <a:t>…es </a:t>
            </a:r>
            <a:r>
              <a:rPr lang="es-ES" sz="3200" b="1" dirty="0" smtClean="0">
                <a:latin typeface="Bahnschrift Light Condensed" panose="020B0502040204020203" pitchFamily="34" charset="0"/>
              </a:rPr>
              <a:t>más ECONÓMICO</a:t>
            </a:r>
            <a:r>
              <a:rPr lang="es-ES" sz="3200" dirty="0" smtClean="0">
                <a:latin typeface="Bahnschrift Light Condensed" panose="020B0502040204020203" pitchFamily="34" charset="0"/>
              </a:rPr>
              <a:t>…</a:t>
            </a:r>
          </a:p>
          <a:p>
            <a:r>
              <a:rPr lang="es-ES" sz="3200" dirty="0" smtClean="0">
                <a:latin typeface="Bahnschrift Light Condensed" panose="020B0502040204020203" pitchFamily="34" charset="0"/>
              </a:rPr>
              <a:t>…y repartirás el</a:t>
            </a:r>
            <a:r>
              <a:rPr lang="es-ES" sz="3200" b="1" dirty="0" smtClean="0">
                <a:latin typeface="Bahnschrift Light Condensed" panose="020B0502040204020203" pitchFamily="34" charset="0"/>
              </a:rPr>
              <a:t> TRABAJO DOMÉSTICO                               </a:t>
            </a:r>
            <a:r>
              <a:rPr lang="es-ES" sz="3200" dirty="0" smtClean="0">
                <a:latin typeface="Bahnschrift Light Condensed" panose="020B0502040204020203" pitchFamily="34" charset="0"/>
              </a:rPr>
              <a:t>y las </a:t>
            </a:r>
            <a:r>
              <a:rPr lang="es-ES" sz="3200" b="1" dirty="0" smtClean="0">
                <a:latin typeface="Bahnschrift Light Condensed" panose="020B0502040204020203" pitchFamily="34" charset="0"/>
              </a:rPr>
              <a:t>OBLIGACIONES</a:t>
            </a:r>
            <a:r>
              <a:rPr lang="es-ES" sz="3200" dirty="0" smtClean="0">
                <a:latin typeface="Bahnschrift Light Condensed" panose="020B0502040204020203" pitchFamily="34" charset="0"/>
              </a:rPr>
              <a:t>…</a:t>
            </a:r>
          </a:p>
          <a:p>
            <a:r>
              <a:rPr lang="es-ES" sz="3200" dirty="0" smtClean="0">
                <a:latin typeface="Bahnschrift Light Condensed" panose="020B0502040204020203" pitchFamily="34" charset="0"/>
              </a:rPr>
              <a:t>(si se hace </a:t>
            </a:r>
            <a:r>
              <a:rPr lang="es-ES" sz="3200" b="1" dirty="0" smtClean="0">
                <a:latin typeface="Bahnschrift Light Condensed" panose="020B0502040204020203" pitchFamily="34" charset="0"/>
              </a:rPr>
              <a:t>con </a:t>
            </a:r>
            <a:r>
              <a:rPr lang="es-ES" sz="32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AMOR</a:t>
            </a:r>
            <a:r>
              <a:rPr lang="es-ES" sz="3200" dirty="0" smtClean="0">
                <a:latin typeface="Bahnschrift Light Condensed" panose="020B0502040204020203" pitchFamily="34" charset="0"/>
              </a:rPr>
              <a:t>, no por OBLIGACIÓN).</a:t>
            </a:r>
          </a:p>
          <a:p>
            <a:r>
              <a:rPr lang="es-ES" sz="3200" dirty="0" smtClean="0">
                <a:latin typeface="Bahnschrift Light Condensed" panose="020B0502040204020203" pitchFamily="34" charset="0"/>
              </a:rPr>
              <a:t>Y, además, habrá </a:t>
            </a:r>
            <a:r>
              <a:rPr lang="es-ES" sz="3200" b="1" dirty="0" smtClean="0">
                <a:latin typeface="Bahnschrift Light Condensed" panose="020B0502040204020203" pitchFamily="34" charset="0"/>
              </a:rPr>
              <a:t>MÁS VIVIENDA disponible</a:t>
            </a:r>
            <a:r>
              <a:rPr lang="es-ES" sz="3200" dirty="0" smtClean="0">
                <a:latin typeface="Bahnschrift Light Condensed" panose="020B0502040204020203" pitchFamily="34" charset="0"/>
              </a:rPr>
              <a:t>.</a:t>
            </a:r>
            <a:endParaRPr lang="es-ES" sz="3200" dirty="0">
              <a:latin typeface="Bahnschrift Light Condensed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28" y="3118166"/>
            <a:ext cx="1505876" cy="219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5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5000" b="1" dirty="0" smtClean="0">
                <a:latin typeface="Bahnschrift Light Condensed" panose="020B0502040204020203" pitchFamily="34" charset="0"/>
              </a:rPr>
              <a:t>            6. VUELVE al RURAL</a:t>
            </a:r>
            <a:endParaRPr lang="es-ES" sz="5000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sz="3500" dirty="0" smtClean="0">
                <a:latin typeface="Bahnschrift Light Condensed" panose="020B0502040204020203" pitchFamily="34" charset="0"/>
              </a:rPr>
              <a:t>Las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CIUDADES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…</a:t>
            </a:r>
          </a:p>
          <a:p>
            <a:pPr>
              <a:buFontTx/>
              <a:buChar char="-"/>
            </a:pPr>
            <a:r>
              <a:rPr lang="es-ES" sz="3500" dirty="0" smtClean="0">
                <a:latin typeface="Bahnschrift Light Condensed" panose="020B0502040204020203" pitchFamily="34" charset="0"/>
              </a:rPr>
              <a:t>Son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centros de PODER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político y económico…</a:t>
            </a:r>
          </a:p>
          <a:p>
            <a:pPr>
              <a:buFontTx/>
              <a:buChar char="-"/>
            </a:pPr>
            <a:r>
              <a:rPr lang="es-ES" sz="3500" dirty="0" smtClean="0">
                <a:latin typeface="Bahnschrift Light Condensed" panose="020B0502040204020203" pitchFamily="34" charset="0"/>
              </a:rPr>
              <a:t>y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CAMPOS de CONCENTRACIÓN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  <a:endParaRPr lang="es-ES" sz="3500" b="1" dirty="0" smtClean="0">
              <a:latin typeface="Bahnschrift Light Condensed" panose="020B0502040204020203" pitchFamily="34" charset="0"/>
            </a:endParaRPr>
          </a:p>
          <a:p>
            <a:pPr>
              <a:buFontTx/>
              <a:buChar char="-"/>
            </a:pPr>
            <a:r>
              <a:rPr lang="es-ES" sz="3500" dirty="0" smtClean="0">
                <a:latin typeface="Bahnschrift Light Condensed" panose="020B0502040204020203" pitchFamily="34" charset="0"/>
              </a:rPr>
              <a:t>Son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deficitarias de POBLACIÓN</a:t>
            </a:r>
            <a:r>
              <a:rPr lang="es-ES" sz="3500" dirty="0" smtClean="0">
                <a:latin typeface="Bahnschrift Light Condensed" panose="020B0502040204020203" pitchFamily="34" charset="0"/>
              </a:rPr>
              <a:t>…</a:t>
            </a:r>
            <a:endParaRPr lang="es-ES" sz="3500" b="1" dirty="0" smtClean="0">
              <a:latin typeface="Bahnschrift Light Condensed" panose="020B0502040204020203" pitchFamily="34" charset="0"/>
            </a:endParaRPr>
          </a:p>
          <a:p>
            <a:pPr>
              <a:buFontTx/>
              <a:buChar char="-"/>
            </a:pPr>
            <a:r>
              <a:rPr lang="es-ES" sz="3500" dirty="0">
                <a:latin typeface="Bahnschrift Light Condensed" panose="020B0502040204020203" pitchFamily="34" charset="0"/>
              </a:rPr>
              <a:t>y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esquilman los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RECURSOS NATURALES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  <a:endParaRPr lang="es-ES" sz="3500" b="1" dirty="0" smtClean="0">
              <a:latin typeface="Bahnschrift Light Condensed" panose="020B0502040204020203" pitchFamily="34" charset="0"/>
            </a:endParaRPr>
          </a:p>
          <a:p>
            <a:pPr>
              <a:buFontTx/>
              <a:buChar char="-"/>
            </a:pPr>
            <a:r>
              <a:rPr lang="es-ES" sz="3500" dirty="0" smtClean="0">
                <a:latin typeface="Bahnschrift Light Condensed" panose="020B0502040204020203" pitchFamily="34" charset="0"/>
              </a:rPr>
              <a:t>Son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CARAS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INSALUBRES </a:t>
            </a:r>
            <a:r>
              <a:rPr lang="es-ES" sz="3500" dirty="0" smtClean="0">
                <a:latin typeface="Bahnschrift Light Condensed" panose="020B0502040204020203" pitchFamily="34" charset="0"/>
              </a:rPr>
              <a:t>y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PELIGROSAS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es-ES" sz="3500" b="1" dirty="0" smtClean="0">
                <a:latin typeface="Bahnschrift Light Condensed" panose="020B0502040204020203" pitchFamily="34" charset="0"/>
              </a:rPr>
              <a:t>IMPERSONALES </a:t>
            </a:r>
            <a:r>
              <a:rPr lang="es-ES" sz="3500" dirty="0" smtClean="0">
                <a:latin typeface="Bahnschrift Light Condensed" panose="020B0502040204020203" pitchFamily="34" charset="0"/>
              </a:rPr>
              <a:t>y SUPERFICIALES.</a:t>
            </a:r>
          </a:p>
          <a:p>
            <a:pPr>
              <a:buFontTx/>
              <a:buChar char="-"/>
            </a:pPr>
            <a:r>
              <a:rPr lang="es-ES" sz="3500" dirty="0" smtClean="0">
                <a:latin typeface="Bahnschrift Light Condensed" panose="020B0502040204020203" pitchFamily="34" charset="0"/>
              </a:rPr>
              <a:t>Las ciudades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NO tienen FUTURO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  <a:endParaRPr lang="es-ES" sz="3500" dirty="0">
              <a:latin typeface="Bahnschrift Light Condensed" panose="020B0502040204020203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endParaRPr lang="es-ES" sz="2300" b="1" dirty="0" smtClean="0">
              <a:latin typeface="Bahnschrift Light Condensed" panose="020B0502040204020203" pitchFamily="34" charset="0"/>
            </a:endParaRPr>
          </a:p>
          <a:p>
            <a:r>
              <a:rPr lang="es-ES" sz="2300" b="1" dirty="0" smtClean="0">
                <a:latin typeface="Bahnschrift Light Condensed" panose="020B0502040204020203" pitchFamily="34" charset="0"/>
              </a:rPr>
              <a:t>REPUEBLA </a:t>
            </a:r>
            <a:r>
              <a:rPr lang="es-ES" sz="2300" dirty="0" smtClean="0">
                <a:latin typeface="Bahnschrift Light Condensed" panose="020B0502040204020203" pitchFamily="34" charset="0"/>
              </a:rPr>
              <a:t>tu PUEBLO y dale 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VIDA</a:t>
            </a:r>
            <a:r>
              <a:rPr lang="es-ES" sz="23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300" dirty="0" smtClean="0">
                <a:latin typeface="Bahnschrift Light Condensed" panose="020B0502040204020203" pitchFamily="34" charset="0"/>
              </a:rPr>
              <a:t>Compra un 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TERRENO</a:t>
            </a:r>
            <a:r>
              <a:rPr lang="es-ES" sz="2300" dirty="0" smtClean="0">
                <a:latin typeface="Bahnschrift Light Condensed" panose="020B0502040204020203" pitchFamily="34" charset="0"/>
              </a:rPr>
              <a:t> y 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CONSTRUYE</a:t>
            </a:r>
            <a:r>
              <a:rPr lang="es-ES" sz="2300" dirty="0" smtClean="0">
                <a:latin typeface="Bahnschrift Light Condensed" panose="020B0502040204020203" pitchFamily="34" charset="0"/>
              </a:rPr>
              <a:t> 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tu 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CASA</a:t>
            </a:r>
            <a:r>
              <a:rPr lang="es-ES" sz="2300" dirty="0" smtClean="0">
                <a:latin typeface="Bahnschrift Light Condensed" panose="020B0502040204020203" pitchFamily="34" charset="0"/>
              </a:rPr>
              <a:t>…</a:t>
            </a:r>
          </a:p>
          <a:p>
            <a:r>
              <a:rPr lang="es-ES" sz="2300" dirty="0" smtClean="0">
                <a:latin typeface="Bahnschrift Light Condensed" panose="020B0502040204020203" pitchFamily="34" charset="0"/>
              </a:rPr>
              <a:t>o reconstruye una 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CASA en RUINAS</a:t>
            </a:r>
            <a:r>
              <a:rPr lang="es-ES" sz="23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300" dirty="0" smtClean="0">
                <a:latin typeface="Bahnschrift Light Condensed" panose="020B0502040204020203" pitchFamily="34" charset="0"/>
              </a:rPr>
              <a:t>Haz uso de los 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BIENES </a:t>
            </a:r>
            <a:r>
              <a:rPr lang="es-ES" sz="2300" b="1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y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 USOS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 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COMUNALES</a:t>
            </a:r>
            <a:r>
              <a:rPr lang="es-ES" sz="2300" dirty="0" smtClean="0">
                <a:latin typeface="Bahnschrift Light Condensed" panose="020B0502040204020203" pitchFamily="34" charset="0"/>
              </a:rPr>
              <a:t>…</a:t>
            </a:r>
          </a:p>
          <a:p>
            <a:r>
              <a:rPr lang="es-ES" sz="2300" dirty="0" smtClean="0">
                <a:latin typeface="Bahnschrift Light Condensed" panose="020B0502040204020203" pitchFamily="34" charset="0"/>
              </a:rPr>
              <a:t>o reconstruye la</a:t>
            </a:r>
            <a:r>
              <a:rPr lang="es-ES" sz="2300" b="1" dirty="0" smtClean="0">
                <a:latin typeface="Bahnschrift Light Condensed" panose="020B0502040204020203" pitchFamily="34" charset="0"/>
              </a:rPr>
              <a:t> 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SOCIEDAD COMUNAL</a:t>
            </a:r>
            <a:r>
              <a:rPr lang="es-ES" sz="23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2300" b="1" dirty="0" smtClean="0">
                <a:latin typeface="Bahnschrift Light Condensed" panose="020B0502040204020203" pitchFamily="34" charset="0"/>
              </a:rPr>
              <a:t>TRABAJA</a:t>
            </a:r>
            <a:r>
              <a:rPr lang="es-ES" sz="2300" dirty="0" smtClean="0">
                <a:latin typeface="Bahnschrift Light Condensed" panose="020B0502040204020203" pitchFamily="34" charset="0"/>
              </a:rPr>
              <a:t> en algo </a:t>
            </a:r>
            <a:r>
              <a:rPr lang="es-ES" sz="23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PRODUCTIVO</a:t>
            </a:r>
            <a:r>
              <a:rPr lang="es-ES" sz="2300" dirty="0" smtClean="0">
                <a:latin typeface="Bahnschrift Light Condensed" panose="020B0502040204020203" pitchFamily="34" charset="0"/>
              </a:rPr>
              <a:t>.</a:t>
            </a:r>
            <a:endParaRPr lang="es-ES" sz="2300" dirty="0"/>
          </a:p>
        </p:txBody>
      </p:sp>
      <p:pic>
        <p:nvPicPr>
          <p:cNvPr id="6" name="Picture 2" descr="11 pueblos de piedra para disfrutar una arquitectura dife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595" y="853040"/>
            <a:ext cx="3239862" cy="202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1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Bahnschrift Light Condensed" panose="020B0502040204020203" pitchFamily="34" charset="0"/>
              </a:rPr>
              <a:t>7. INTÉGRATE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sz="3500" dirty="0" smtClean="0">
                <a:latin typeface="Bahnschrift Light Condensed" panose="020B0502040204020203" pitchFamily="34" charset="0"/>
              </a:rPr>
              <a:t>CONOCE a tus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VECINOS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sz="3500" b="1" dirty="0" smtClean="0">
                <a:latin typeface="Bahnschrift Light Condensed" panose="020B0502040204020203" pitchFamily="34" charset="0"/>
              </a:rPr>
              <a:t>AYÚDALES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y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DÉJATE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AYUDAR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No vayas de listo:                                                                                                                             tus TEORÍAS no van a funcionar en la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PRÁCTICA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CONOCE su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HISTORIA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HABLA su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IDIOMA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COCINA su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COMIDA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                                                     PARTICIPA en sus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FIESTAS</a:t>
            </a:r>
            <a:r>
              <a:rPr lang="es-ES" sz="3500" dirty="0">
                <a:latin typeface="Bahnschrift Light Condensed" panose="020B0502040204020203" pitchFamily="34" charset="0"/>
              </a:rPr>
              <a:t> </a:t>
            </a:r>
            <a:r>
              <a:rPr lang="es-ES" sz="3500" dirty="0" smtClean="0">
                <a:latin typeface="Bahnschrift Light Condensed" panose="020B0502040204020203" pitchFamily="34" charset="0"/>
              </a:rPr>
              <a:t>y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TRADICIONES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APRENDE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de ellos. </a:t>
            </a:r>
            <a:r>
              <a:rPr lang="es-ES" sz="3500" i="1" dirty="0" smtClean="0">
                <a:latin typeface="Bahnschrift Light Condensed" panose="020B0502040204020203" pitchFamily="34" charset="0"/>
              </a:rPr>
              <a:t>Allá donde fueres, haz lo que vieres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  <a:endParaRPr lang="es-ES" sz="3500" dirty="0">
              <a:latin typeface="Bahnschrift Light Condensed" panose="020B0502040204020203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328" y="2444307"/>
            <a:ext cx="1979843" cy="313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2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latin typeface="Bahnschrift Light Condensed" panose="020B0502040204020203" pitchFamily="34" charset="0"/>
              </a:rPr>
              <a:t>8</a:t>
            </a:r>
            <a:r>
              <a:rPr lang="es-ES" b="1" dirty="0" smtClean="0">
                <a:latin typeface="Bahnschrift Light Condensed" panose="020B0502040204020203" pitchFamily="34" charset="0"/>
              </a:rPr>
              <a:t>. APRENDE a CONSTRUIR y a REPARAR tu propia CASA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sz="3500" dirty="0" smtClean="0">
                <a:latin typeface="Bahnschrift Light Condensed" panose="020B0502040204020203" pitchFamily="34" charset="0"/>
              </a:rPr>
              <a:t>Todo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lo que haces por tu cuenta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es más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BARATO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Si lo haces tú,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SABE mucho mejor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Si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HEREDAS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una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CASA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CUÍDALA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con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CARIÑO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</a:t>
            </a:r>
          </a:p>
          <a:p>
            <a:r>
              <a:rPr lang="es-ES" sz="3400" dirty="0" smtClean="0">
                <a:latin typeface="Bahnschrift Light Condensed" panose="020B0502040204020203" pitchFamily="34" charset="0"/>
              </a:rPr>
              <a:t>Si has </a:t>
            </a:r>
            <a:r>
              <a:rPr lang="es-ES" sz="3400" b="1" dirty="0" smtClean="0">
                <a:latin typeface="Bahnschrift Light Condensed" panose="020B0502040204020203" pitchFamily="34" charset="0"/>
              </a:rPr>
              <a:t>CONSTRUIDO</a:t>
            </a:r>
            <a:r>
              <a:rPr lang="es-ES" sz="3400" dirty="0" smtClean="0">
                <a:latin typeface="Bahnschrift Light Condensed" panose="020B0502040204020203" pitchFamily="34" charset="0"/>
              </a:rPr>
              <a:t> una </a:t>
            </a:r>
            <a:r>
              <a:rPr lang="es-ES" sz="3400" b="1" dirty="0" smtClean="0">
                <a:latin typeface="Bahnschrift Light Condensed" panose="020B0502040204020203" pitchFamily="34" charset="0"/>
              </a:rPr>
              <a:t>CASA</a:t>
            </a:r>
            <a:r>
              <a:rPr lang="es-ES" sz="3400" dirty="0" smtClean="0">
                <a:latin typeface="Bahnschrift Light Condensed" panose="020B0502040204020203" pitchFamily="34" charset="0"/>
              </a:rPr>
              <a:t>, piensa que </a:t>
            </a:r>
            <a:r>
              <a:rPr lang="es-ES" sz="3400" b="1" dirty="0" smtClean="0">
                <a:latin typeface="Bahnschrift Light Condensed" panose="020B0502040204020203" pitchFamily="34" charset="0"/>
              </a:rPr>
              <a:t>será la CASA de tus HIJOS</a:t>
            </a:r>
            <a:r>
              <a:rPr lang="es-ES" sz="34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ASÓCIATE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para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APRENDER: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ALBAÑILERÍA, CARPINTERÍA, HERRERÍA,                                                        FONTANERÍA, ELECTRICIDAD, MECÁNICA, AGRICULTURA, GANADERÍA, CAZA, PESCA… </a:t>
            </a:r>
          </a:p>
          <a:p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ASÓCIATE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para practicar la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AYUDA MUTUA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: TORNALLOM, BATZARRE, HACENDERA…</a:t>
            </a:r>
          </a:p>
          <a:p>
            <a:pPr marL="0" indent="0">
              <a:buNone/>
            </a:pPr>
            <a:r>
              <a:rPr lang="es-ES" sz="3500" dirty="0" smtClean="0">
                <a:latin typeface="Bahnschrift Light Condensed" panose="020B0502040204020203" pitchFamily="34" charset="0"/>
                <a:hlinkClick r:id="rId2"/>
              </a:rPr>
              <a:t>https</a:t>
            </a:r>
            <a:r>
              <a:rPr lang="es-ES" sz="3500" dirty="0">
                <a:latin typeface="Bahnschrift Light Condensed" panose="020B0502040204020203" pitchFamily="34" charset="0"/>
                <a:hlinkClick r:id="rId2"/>
              </a:rPr>
              <a:t>://</a:t>
            </a:r>
            <a:r>
              <a:rPr lang="es-ES" sz="3500" dirty="0" smtClean="0">
                <a:latin typeface="Bahnschrift Light Condensed" panose="020B0502040204020203" pitchFamily="34" charset="0"/>
                <a:hlinkClick r:id="rId2"/>
              </a:rPr>
              <a:t>www.youtube.com/watch?v=bkVErGoLn6I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255" y="2142156"/>
            <a:ext cx="3561975" cy="21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b="1" dirty="0" smtClean="0">
                <a:latin typeface="Bahnschrift Light Condensed" panose="020B0502040204020203" pitchFamily="34" charset="0"/>
              </a:rPr>
              <a:t>                9. TOMA de TIERRA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compres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AIRE</a:t>
            </a:r>
            <a:r>
              <a:rPr lang="es-ES" sz="3500" dirty="0" smtClean="0">
                <a:latin typeface="Bahnschrift Light Condensed" panose="020B0502040204020203" pitchFamily="34" charset="0"/>
              </a:rPr>
              <a:t>: adquiere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TIERRA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y crea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COMUNAL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PLANTA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tu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CASA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PLANTA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ÁRBOLES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 Echa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RAÍCES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b="1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TERRENO</a:t>
            </a:r>
            <a:r>
              <a:rPr lang="es-ES" sz="3500" dirty="0">
                <a:latin typeface="Bahnschrift Light Condensed" panose="020B0502040204020203" pitchFamily="34" charset="0"/>
              </a:rPr>
              <a:t>, </a:t>
            </a:r>
            <a:r>
              <a:rPr lang="es-ES" sz="3500" b="1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AGUA</a:t>
            </a:r>
            <a:r>
              <a:rPr lang="es-ES" sz="3500" dirty="0">
                <a:latin typeface="Bahnschrift Light Condensed" panose="020B0502040204020203" pitchFamily="34" charset="0"/>
              </a:rPr>
              <a:t>, </a:t>
            </a:r>
            <a:r>
              <a:rPr lang="es-ES" sz="3500" b="1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COMUNIDAD</a:t>
            </a:r>
            <a:r>
              <a:rPr lang="es-ES" sz="3500" dirty="0">
                <a:latin typeface="Bahnschrift Light Condensed" panose="020B0502040204020203" pitchFamily="34" charset="0"/>
              </a:rPr>
              <a:t>. </a:t>
            </a:r>
            <a:endParaRPr lang="es-ES" sz="3500" dirty="0" smtClean="0">
              <a:latin typeface="Bahnschrift Light Condensed" panose="020B0502040204020203" pitchFamily="34" charset="0"/>
            </a:endParaRP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¿O prefieres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vivir ENCERRADO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                                                                      en la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CELDA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de una COLMENA?</a:t>
            </a:r>
          </a:p>
          <a:p>
            <a:r>
              <a:rPr lang="es-ES" sz="3500" b="1" dirty="0" smtClean="0">
                <a:solidFill>
                  <a:schemeClr val="tx1"/>
                </a:solidFill>
                <a:latin typeface="Bahnschrift Light Condensed" panose="020B0502040204020203" pitchFamily="34" charset="0"/>
              </a:rPr>
              <a:t>VIVE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en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HORIZONTAL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  <a:endParaRPr lang="es-ES" sz="3500" dirty="0">
              <a:latin typeface="Bahnschrift Light Condensed" panose="020B050204020402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231" y="1634065"/>
            <a:ext cx="2713579" cy="417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3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Bahnschrift Light Condensed" panose="020B0502040204020203" pitchFamily="34" charset="0"/>
              </a:rPr>
              <a:t>10. CREA COMUNIDADES integrales REVOLUCIONARIAS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sz="3500" dirty="0" smtClean="0">
                <a:latin typeface="Bahnschrift Light Condensed" panose="020B0502040204020203" pitchFamily="34" charset="0"/>
              </a:rPr>
              <a:t>El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PODER POLÍTICO y ECONÓMICO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nos quiere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SOLOS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ATOMIZADOS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                                                           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DESARRAIGADOS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ENFRENTADOS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,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IGNORANTES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y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FANATIZADOS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dirty="0" smtClean="0">
                <a:latin typeface="Bahnschrift Light Condensed" panose="020B0502040204020203" pitchFamily="34" charset="0"/>
              </a:rPr>
              <a:t>Que las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IDEOLOGÍAS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no te enfrenten con tus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FAMILIARES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y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VECINOS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caigas en la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FALACIA del FALSO DILEMA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(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izquierda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o </a:t>
            </a:r>
            <a:r>
              <a:rPr lang="es-ES" sz="3500" b="1" dirty="0" smtClean="0">
                <a:latin typeface="Bahnschrift Light Condensed" panose="020B0502040204020203" pitchFamily="34" charset="0"/>
              </a:rPr>
              <a:t>derecha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).</a:t>
            </a:r>
          </a:p>
          <a:p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confíes en los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POLÍTICOS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ni en las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INSTITUCIONES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r>
              <a:rPr lang="es-ES" sz="3500" b="1" dirty="0" smtClean="0">
                <a:latin typeface="Bahnschrift Light Condensed" panose="020B0502040204020203" pitchFamily="34" charset="0"/>
              </a:rPr>
              <a:t>NO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se puede </a:t>
            </a:r>
            <a:r>
              <a:rPr lang="es-ES" sz="3500" b="1" dirty="0" smtClean="0">
                <a:solidFill>
                  <a:srgbClr val="FF0000"/>
                </a:solidFill>
                <a:latin typeface="Bahnschrift Light Condensed" panose="020B0502040204020203" pitchFamily="34" charset="0"/>
              </a:rPr>
              <a:t>SOBREVIVIR solo</a:t>
            </a:r>
            <a:r>
              <a:rPr lang="es-ES" sz="3500" dirty="0" smtClean="0">
                <a:latin typeface="Bahnschrift Light Condensed" panose="020B0502040204020203" pitchFamily="34" charset="0"/>
              </a:rPr>
              <a:t>:                                                                                                                         si TRANSFORMAS tu VIDA,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transformas la</a:t>
            </a:r>
            <a:r>
              <a:rPr lang="es-ES" sz="3500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 </a:t>
            </a:r>
            <a:r>
              <a:rPr lang="es-ES" sz="3500" b="1" dirty="0" smtClean="0">
                <a:solidFill>
                  <a:srgbClr val="00B050"/>
                </a:solidFill>
                <a:latin typeface="Bahnschrift Light Condensed" panose="020B0502040204020203" pitchFamily="34" charset="0"/>
              </a:rPr>
              <a:t>SOCIEDAD</a:t>
            </a:r>
            <a:r>
              <a:rPr lang="es-ES" sz="3500" dirty="0" smtClean="0">
                <a:latin typeface="Bahnschrift Light 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es-ES" sz="3500" dirty="0">
                <a:latin typeface="Bahnschrift Light Condensed" panose="020B0502040204020203" pitchFamily="34" charset="0"/>
                <a:hlinkClick r:id="rId2"/>
              </a:rPr>
              <a:t>https://</a:t>
            </a:r>
            <a:r>
              <a:rPr lang="es-ES" sz="3500" dirty="0" smtClean="0">
                <a:latin typeface="Bahnschrift Light Condensed" panose="020B0502040204020203" pitchFamily="34" charset="0"/>
                <a:hlinkClick r:id="rId2"/>
              </a:rPr>
              <a:t>www.editorialbagauda.com/product/6896089/vida-comunal-y-transformacion-la-comunidad-integral-revolucionaria</a:t>
            </a:r>
            <a:r>
              <a:rPr lang="es-ES" sz="3500" dirty="0" smtClean="0">
                <a:latin typeface="Bahnschrift Light Condensed" panose="020B0502040204020203" pitchFamily="34" charset="0"/>
              </a:rPr>
              <a:t> </a:t>
            </a:r>
            <a:endParaRPr lang="es-ES" sz="35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617" y="2180400"/>
            <a:ext cx="1964353" cy="289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7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14346</TotalTime>
  <Words>3271</Words>
  <Application>Microsoft Office PowerPoint</Application>
  <PresentationFormat>Panorámica</PresentationFormat>
  <Paragraphs>316</Paragraphs>
  <Slides>45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0" baseType="lpstr">
      <vt:lpstr>Algerian</vt:lpstr>
      <vt:lpstr>Arial</vt:lpstr>
      <vt:lpstr>Bahnschrift Light Condensed</vt:lpstr>
      <vt:lpstr>Garamond</vt:lpstr>
      <vt:lpstr>Orgánico</vt:lpstr>
      <vt:lpstr>El PROBLEMA de la VIVIENDA         Causas y Soluciones </vt:lpstr>
      <vt:lpstr>Presentación de PowerPoint</vt:lpstr>
      <vt:lpstr>¿Se puede PAGAR un ALQUILER? No</vt:lpstr>
      <vt:lpstr> ¿Se puede PAGAR una HIPOTECA? No </vt:lpstr>
      <vt:lpstr> ¿Dónde viven los JÓVENES?</vt:lpstr>
      <vt:lpstr>                       ¿POR QUÉ viven con sus padres?</vt:lpstr>
      <vt:lpstr>¿Se está CONCENTRANDO la PROPIEDAD? Sí</vt:lpstr>
      <vt:lpstr>CONCLUSIÓN: ¿Existe el “PROBLEMA de la VIVIENDA”?</vt:lpstr>
      <vt:lpstr>¿Por qué ESTADO y CAPITALISMO han creado                                y agravan el PROBLEMA de la VIVIENDA?</vt:lpstr>
      <vt:lpstr>¿Por qué ESTADO y CAPITALISMO han creado                                y agravan el PROBLEMA de la VIVIENDA?</vt:lpstr>
      <vt:lpstr>Presentación de PowerPoint</vt:lpstr>
      <vt:lpstr>¿Cuáles son las “CAUSAS” del PROBLEMA de la VIVIENDA?</vt:lpstr>
      <vt:lpstr>Presentación de PowerPoint</vt:lpstr>
      <vt:lpstr>    1. La PRECARIEDAD LABORAL</vt:lpstr>
      <vt:lpstr>               2. Los IMPUESTOS</vt:lpstr>
      <vt:lpstr>3. La ESCASEZ de OFERTA</vt:lpstr>
      <vt:lpstr>4. La VIDA en las CIUDADES</vt:lpstr>
      <vt:lpstr>5. La SOLEDAD y el AUTISMO SOCIAL</vt:lpstr>
      <vt:lpstr>                6. La INMIGRACIÓN</vt:lpstr>
      <vt:lpstr> 7. Las SEGUNDAS (y terceras) RESIDENCIAS</vt:lpstr>
      <vt:lpstr>8. La BUROCRACIA</vt:lpstr>
      <vt:lpstr>                      9. El TURISMO</vt:lpstr>
      <vt:lpstr>10. Los “FONDOS BUITRE” </vt:lpstr>
      <vt:lpstr>Presentación de PowerPoint</vt:lpstr>
      <vt:lpstr>“SOLUCIONES” “progresistas” al PROBLEMA de la VIVIENDA</vt:lpstr>
      <vt:lpstr>“SOLUCIONES” “progresistas” al PROBLEMA de la VIVIENDA</vt:lpstr>
      <vt:lpstr>¿Funciona la REGULACIÓN de los ALQUILERES? No</vt:lpstr>
      <vt:lpstr>¿Funciona la REGULACIÓN de los ALQUILERES? No</vt:lpstr>
      <vt:lpstr>¿Los pisos de PROTECCIÓN OFICIAL son la SOLUCIÓN? No</vt:lpstr>
      <vt:lpstr>MORALEJA:  ¿Funcionan las políticas de IZQUIERDA en materia de VIVIENDA? No</vt:lpstr>
      <vt:lpstr>“SOLUCIONES” “liberales” al PROBLEMA de la VIVIENDA</vt:lpstr>
      <vt:lpstr>¿LIBERALIZAR es la SOLUCIÓN? No</vt:lpstr>
      <vt:lpstr>¿El LADRILLAZO es la SOLUCIÓN? No</vt:lpstr>
      <vt:lpstr>MORALEJA:  ¿Funcionan las políticas de DERECHA en materia de VIVIENDA? No</vt:lpstr>
      <vt:lpstr>Así que… ¿Cuál es la SOLUCIÓN al PROBLEMA de la VIVIENDA?</vt:lpstr>
      <vt:lpstr>1. ACTÚA</vt:lpstr>
      <vt:lpstr>2. Practica una ECONOMÍA MORAL</vt:lpstr>
      <vt:lpstr>   3. Evita VIVIR de ALQUILER</vt:lpstr>
      <vt:lpstr>4. AHORRA</vt:lpstr>
      <vt:lpstr>5. NO ESTÉS SOLO</vt:lpstr>
      <vt:lpstr>            6. VUELVE al RURAL</vt:lpstr>
      <vt:lpstr>7. INTÉGRATE</vt:lpstr>
      <vt:lpstr>8. APRENDE a CONSTRUIR y a REPARAR tu propia CASA</vt:lpstr>
      <vt:lpstr>                9. TOMA de TIERRA</vt:lpstr>
      <vt:lpstr>10. CREA COMUNIDADES integrales REVOLUCIONARIAS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Causas y Soluciones                                          al PROBLEMA DE LA VIVIENDA</dc:title>
  <dc:creator>Cuenta Microsoft</dc:creator>
  <cp:lastModifiedBy>Cuenta Microsoft</cp:lastModifiedBy>
  <cp:revision>424</cp:revision>
  <dcterms:created xsi:type="dcterms:W3CDTF">2026-10-07T07:48:45Z</dcterms:created>
  <dcterms:modified xsi:type="dcterms:W3CDTF">2026-10-19T15:16:28Z</dcterms:modified>
</cp:coreProperties>
</file>